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7" r:id="rId5"/>
    <p:sldId id="390" r:id="rId6"/>
    <p:sldId id="265" r:id="rId7"/>
    <p:sldId id="368" r:id="rId8"/>
    <p:sldId id="4155" r:id="rId9"/>
    <p:sldId id="386" r:id="rId10"/>
    <p:sldId id="369" r:id="rId11"/>
    <p:sldId id="370" r:id="rId12"/>
    <p:sldId id="385" r:id="rId13"/>
    <p:sldId id="371" r:id="rId14"/>
    <p:sldId id="372" r:id="rId15"/>
    <p:sldId id="4159" r:id="rId16"/>
    <p:sldId id="403" r:id="rId17"/>
    <p:sldId id="4160" r:id="rId18"/>
    <p:sldId id="381" r:id="rId19"/>
    <p:sldId id="404" r:id="rId20"/>
    <p:sldId id="4151" r:id="rId21"/>
    <p:sldId id="4153" r:id="rId22"/>
    <p:sldId id="4154" r:id="rId23"/>
    <p:sldId id="366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CCFFCC"/>
    <a:srgbClr val="0F1926"/>
    <a:srgbClr val="FFCC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9CB3DD-F2AC-4472-A0DE-02A72A6F542A}" v="14" dt="2024-07-05T16:32:34.4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Martins Braga (DHL Supply Chain)" userId="3bfafed8-2194-4bc9-bcb8-40ba6e990bf8" providerId="ADAL" clId="{F99CB3DD-F2AC-4472-A0DE-02A72A6F542A}"/>
    <pc:docChg chg="undo custSel delSld modSld">
      <pc:chgData name="Giovanna Martins Braga (DHL Supply Chain)" userId="3bfafed8-2194-4bc9-bcb8-40ba6e990bf8" providerId="ADAL" clId="{F99CB3DD-F2AC-4472-A0DE-02A72A6F542A}" dt="2024-07-05T16:40:09.198" v="452" actId="47"/>
      <pc:docMkLst>
        <pc:docMk/>
      </pc:docMkLst>
      <pc:sldChg chg="modSp mod">
        <pc:chgData name="Giovanna Martins Braga (DHL Supply Chain)" userId="3bfafed8-2194-4bc9-bcb8-40ba6e990bf8" providerId="ADAL" clId="{F99CB3DD-F2AC-4472-A0DE-02A72A6F542A}" dt="2024-07-05T12:55:10.025" v="9" actId="20577"/>
        <pc:sldMkLst>
          <pc:docMk/>
          <pc:sldMk cId="677540611" sldId="257"/>
        </pc:sldMkLst>
        <pc:spChg chg="mod">
          <ac:chgData name="Giovanna Martins Braga (DHL Supply Chain)" userId="3bfafed8-2194-4bc9-bcb8-40ba6e990bf8" providerId="ADAL" clId="{F99CB3DD-F2AC-4472-A0DE-02A72A6F542A}" dt="2024-07-05T12:55:02.187" v="4" actId="20577"/>
          <ac:spMkLst>
            <pc:docMk/>
            <pc:sldMk cId="677540611" sldId="257"/>
            <ac:spMk id="6" creationId="{00000000-0000-0000-0000-000000000000}"/>
          </ac:spMkLst>
        </pc:spChg>
        <pc:spChg chg="mod">
          <ac:chgData name="Giovanna Martins Braga (DHL Supply Chain)" userId="3bfafed8-2194-4bc9-bcb8-40ba6e990bf8" providerId="ADAL" clId="{F99CB3DD-F2AC-4472-A0DE-02A72A6F542A}" dt="2024-07-05T12:55:10.025" v="9" actId="20577"/>
          <ac:spMkLst>
            <pc:docMk/>
            <pc:sldMk cId="677540611" sldId="257"/>
            <ac:spMk id="24" creationId="{B2D9F514-5BA0-49FE-B351-DB558870E89E}"/>
          </ac:spMkLst>
        </pc:spChg>
      </pc:sldChg>
      <pc:sldChg chg="modSp mod">
        <pc:chgData name="Giovanna Martins Braga (DHL Supply Chain)" userId="3bfafed8-2194-4bc9-bcb8-40ba6e990bf8" providerId="ADAL" clId="{F99CB3DD-F2AC-4472-A0DE-02A72A6F542A}" dt="2024-07-05T16:30:59.607" v="407" actId="20577"/>
        <pc:sldMkLst>
          <pc:docMk/>
          <pc:sldMk cId="4134512601" sldId="368"/>
        </pc:sldMkLst>
        <pc:spChg chg="mod">
          <ac:chgData name="Giovanna Martins Braga (DHL Supply Chain)" userId="3bfafed8-2194-4bc9-bcb8-40ba6e990bf8" providerId="ADAL" clId="{F99CB3DD-F2AC-4472-A0DE-02A72A6F542A}" dt="2024-07-05T16:30:59.607" v="407" actId="20577"/>
          <ac:spMkLst>
            <pc:docMk/>
            <pc:sldMk cId="4134512601" sldId="368"/>
            <ac:spMk id="69" creationId="{0F4DCB8D-714A-45C4-B167-79EB124B4CD1}"/>
          </ac:spMkLst>
        </pc:spChg>
        <pc:spChg chg="mod">
          <ac:chgData name="Giovanna Martins Braga (DHL Supply Chain)" userId="3bfafed8-2194-4bc9-bcb8-40ba6e990bf8" providerId="ADAL" clId="{F99CB3DD-F2AC-4472-A0DE-02A72A6F542A}" dt="2024-07-05T16:30:47.059" v="401" actId="20577"/>
          <ac:spMkLst>
            <pc:docMk/>
            <pc:sldMk cId="4134512601" sldId="368"/>
            <ac:spMk id="105" creationId="{81DAA2D5-D63E-40AA-BF5B-E7923BD167A9}"/>
          </ac:spMkLst>
        </pc:spChg>
        <pc:graphicFrameChg chg="modGraphic">
          <ac:chgData name="Giovanna Martins Braga (DHL Supply Chain)" userId="3bfafed8-2194-4bc9-bcb8-40ba6e990bf8" providerId="ADAL" clId="{F99CB3DD-F2AC-4472-A0DE-02A72A6F542A}" dt="2024-07-05T16:30:37.788" v="397" actId="20577"/>
          <ac:graphicFrameMkLst>
            <pc:docMk/>
            <pc:sldMk cId="4134512601" sldId="368"/>
            <ac:graphicFrameMk id="93" creationId="{A154D2CB-5414-4718-9FF9-D5D7CE3B1297}"/>
          </ac:graphicFrameMkLst>
        </pc:graphicFrameChg>
      </pc:sldChg>
      <pc:sldChg chg="modSp mod">
        <pc:chgData name="Giovanna Martins Braga (DHL Supply Chain)" userId="3bfafed8-2194-4bc9-bcb8-40ba6e990bf8" providerId="ADAL" clId="{F99CB3DD-F2AC-4472-A0DE-02A72A6F542A}" dt="2024-07-05T16:33:14.258" v="422" actId="20577"/>
        <pc:sldMkLst>
          <pc:docMk/>
          <pc:sldMk cId="2808242234" sldId="369"/>
        </pc:sldMkLst>
        <pc:graphicFrameChg chg="mod">
          <ac:chgData name="Giovanna Martins Braga (DHL Supply Chain)" userId="3bfafed8-2194-4bc9-bcb8-40ba6e990bf8" providerId="ADAL" clId="{F99CB3DD-F2AC-4472-A0DE-02A72A6F542A}" dt="2024-07-05T16:32:34.474" v="420" actId="20577"/>
          <ac:graphicFrameMkLst>
            <pc:docMk/>
            <pc:sldMk cId="2808242234" sldId="369"/>
            <ac:graphicFrameMk id="5" creationId="{F4F9D82F-393B-44E1-8690-208269BE65DE}"/>
          </ac:graphicFrameMkLst>
        </pc:graphicFrameChg>
        <pc:graphicFrameChg chg="modGraphic">
          <ac:chgData name="Giovanna Martins Braga (DHL Supply Chain)" userId="3bfafed8-2194-4bc9-bcb8-40ba6e990bf8" providerId="ADAL" clId="{F99CB3DD-F2AC-4472-A0DE-02A72A6F542A}" dt="2024-07-05T16:33:14.258" v="422" actId="20577"/>
          <ac:graphicFrameMkLst>
            <pc:docMk/>
            <pc:sldMk cId="2808242234" sldId="369"/>
            <ac:graphicFrameMk id="10" creationId="{FAF5C7A3-6E06-B9CF-B3B8-3C9AC07B0EA7}"/>
          </ac:graphicFrameMkLst>
        </pc:graphicFrameChg>
      </pc:sldChg>
      <pc:sldChg chg="del">
        <pc:chgData name="Giovanna Martins Braga (DHL Supply Chain)" userId="3bfafed8-2194-4bc9-bcb8-40ba6e990bf8" providerId="ADAL" clId="{F99CB3DD-F2AC-4472-A0DE-02A72A6F542A}" dt="2024-07-05T16:40:09.198" v="452" actId="47"/>
        <pc:sldMkLst>
          <pc:docMk/>
          <pc:sldMk cId="2073344615" sldId="376"/>
        </pc:sldMkLst>
      </pc:sldChg>
      <pc:sldChg chg="addSp delSp modSp mod">
        <pc:chgData name="Giovanna Martins Braga (DHL Supply Chain)" userId="3bfafed8-2194-4bc9-bcb8-40ba6e990bf8" providerId="ADAL" clId="{F99CB3DD-F2AC-4472-A0DE-02A72A6F542A}" dt="2024-07-05T16:39:41.999" v="450" actId="14100"/>
        <pc:sldMkLst>
          <pc:docMk/>
          <pc:sldMk cId="4266137002" sldId="385"/>
        </pc:sldMkLst>
        <pc:spChg chg="mod">
          <ac:chgData name="Giovanna Martins Braga (DHL Supply Chain)" userId="3bfafed8-2194-4bc9-bcb8-40ba6e990bf8" providerId="ADAL" clId="{F99CB3DD-F2AC-4472-A0DE-02A72A6F542A}" dt="2024-07-05T16:39:13.240" v="445" actId="20577"/>
          <ac:spMkLst>
            <pc:docMk/>
            <pc:sldMk cId="4266137002" sldId="385"/>
            <ac:spMk id="5" creationId="{35AE9546-50BA-99E4-8F5E-911E111AC92F}"/>
          </ac:spMkLst>
        </pc:spChg>
        <pc:graphicFrameChg chg="add del mod modGraphic">
          <ac:chgData name="Giovanna Martins Braga (DHL Supply Chain)" userId="3bfafed8-2194-4bc9-bcb8-40ba6e990bf8" providerId="ADAL" clId="{F99CB3DD-F2AC-4472-A0DE-02A72A6F542A}" dt="2024-07-05T16:39:41.999" v="450" actId="14100"/>
          <ac:graphicFrameMkLst>
            <pc:docMk/>
            <pc:sldMk cId="4266137002" sldId="385"/>
            <ac:graphicFrameMk id="4" creationId="{2252C892-C9C6-8F12-6A96-5A1A0A85EB70}"/>
          </ac:graphicFrameMkLst>
        </pc:graphicFrameChg>
      </pc:sldChg>
      <pc:sldChg chg="modSp mod">
        <pc:chgData name="Giovanna Martins Braga (DHL Supply Chain)" userId="3bfafed8-2194-4bc9-bcb8-40ba6e990bf8" providerId="ADAL" clId="{F99CB3DD-F2AC-4472-A0DE-02A72A6F542A}" dt="2024-07-05T15:54:08.673" v="389" actId="6549"/>
        <pc:sldMkLst>
          <pc:docMk/>
          <pc:sldMk cId="1501710547" sldId="390"/>
        </pc:sldMkLst>
        <pc:graphicFrameChg chg="mod modGraphic">
          <ac:chgData name="Giovanna Martins Braga (DHL Supply Chain)" userId="3bfafed8-2194-4bc9-bcb8-40ba6e990bf8" providerId="ADAL" clId="{F99CB3DD-F2AC-4472-A0DE-02A72A6F542A}" dt="2024-07-05T15:54:08.673" v="389" actId="6549"/>
          <ac:graphicFrameMkLst>
            <pc:docMk/>
            <pc:sldMk cId="1501710547" sldId="390"/>
            <ac:graphicFrameMk id="2" creationId="{59421017-C305-83E6-66B4-56D73A2C59BC}"/>
          </ac:graphicFrameMkLst>
        </pc:graphicFrameChg>
      </pc:sldChg>
      <pc:sldChg chg="del">
        <pc:chgData name="Giovanna Martins Braga (DHL Supply Chain)" userId="3bfafed8-2194-4bc9-bcb8-40ba6e990bf8" providerId="ADAL" clId="{F99CB3DD-F2AC-4472-A0DE-02A72A6F542A}" dt="2024-07-05T16:35:10.954" v="423" actId="47"/>
        <pc:sldMkLst>
          <pc:docMk/>
          <pc:sldMk cId="3502152025" sldId="4156"/>
        </pc:sldMkLst>
      </pc:sldChg>
      <pc:sldChg chg="del">
        <pc:chgData name="Giovanna Martins Braga (DHL Supply Chain)" userId="3bfafed8-2194-4bc9-bcb8-40ba6e990bf8" providerId="ADAL" clId="{F99CB3DD-F2AC-4472-A0DE-02A72A6F542A}" dt="2024-07-05T16:35:13.747" v="424" actId="47"/>
        <pc:sldMkLst>
          <pc:docMk/>
          <pc:sldMk cId="3413970027" sldId="4157"/>
        </pc:sldMkLst>
      </pc:sldChg>
      <pc:sldChg chg="del">
        <pc:chgData name="Giovanna Martins Braga (DHL Supply Chain)" userId="3bfafed8-2194-4bc9-bcb8-40ba6e990bf8" providerId="ADAL" clId="{F99CB3DD-F2AC-4472-A0DE-02A72A6F542A}" dt="2024-07-05T16:39:58.489" v="451" actId="47"/>
        <pc:sldMkLst>
          <pc:docMk/>
          <pc:sldMk cId="3993615897" sldId="415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paulomaa\OneDrive%20-%20DPDHL\Desktop\Gr&#225;fico%20no%20Microsoft%20PowerPoin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paulomaa\OneDrive%20-%20DPDHL\Desktop\Gr&#225;fico%20no%20Microsoft%20PowerPoin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../embeddings/oleObject1.bin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Gr&#225;fico%20no%20Microsoft%20PowerPoint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../embeddings/oleObject2.bin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sz="2000">
                <a:solidFill>
                  <a:sysClr val="windowText" lastClr="000000"/>
                </a:solidFill>
              </a:rPr>
              <a:t>Volumes</a:t>
            </a:r>
            <a:r>
              <a:rPr lang="pt-BR" sz="2000" baseline="0">
                <a:solidFill>
                  <a:sysClr val="windowText" lastClr="000000"/>
                </a:solidFill>
              </a:rPr>
              <a:t> B2C -</a:t>
            </a:r>
            <a:r>
              <a:rPr lang="pt-BR" sz="2000">
                <a:solidFill>
                  <a:sysClr val="windowText" lastClr="000000"/>
                </a:solidFill>
              </a:rPr>
              <a:t> JUNHO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B2C!$G$1</c:f>
              <c:strCache>
                <c:ptCount val="1"/>
                <c:pt idx="0">
                  <c:v>Real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solidFill>
                <a:schemeClr val="accent4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B2C!$A$2:$A$31</c:f>
              <c:numCache>
                <c:formatCode>m/d/yyyy</c:formatCode>
                <c:ptCount val="30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  <c:extLst/>
            </c:numRef>
          </c:cat>
          <c:val>
            <c:numRef>
              <c:f>B2C!$G$2:$G$31</c:f>
              <c:numCache>
                <c:formatCode>_-* #,##0.0_-;\-* #,##0.0_-;_-* "-"??_-;_-@_-</c:formatCode>
                <c:ptCount val="30"/>
                <c:pt idx="0">
                  <c:v>0</c:v>
                </c:pt>
                <c:pt idx="1">
                  <c:v>3.137</c:v>
                </c:pt>
                <c:pt idx="2">
                  <c:v>2.7240000000000002</c:v>
                </c:pt>
                <c:pt idx="3">
                  <c:v>2.6850000000000001</c:v>
                </c:pt>
                <c:pt idx="4">
                  <c:v>3.1110000000000002</c:v>
                </c:pt>
                <c:pt idx="5">
                  <c:v>2.0270000000000001</c:v>
                </c:pt>
                <c:pt idx="6">
                  <c:v>2.512</c:v>
                </c:pt>
                <c:pt idx="7">
                  <c:v>0</c:v>
                </c:pt>
                <c:pt idx="8">
                  <c:v>1.835</c:v>
                </c:pt>
                <c:pt idx="9">
                  <c:v>2.6480000000000001</c:v>
                </c:pt>
                <c:pt idx="10">
                  <c:v>2.9660000000000002</c:v>
                </c:pt>
                <c:pt idx="11">
                  <c:v>2.6930000000000001</c:v>
                </c:pt>
                <c:pt idx="12">
                  <c:v>3.0990000000000002</c:v>
                </c:pt>
                <c:pt idx="13">
                  <c:v>2.3639999999999999</c:v>
                </c:pt>
                <c:pt idx="14">
                  <c:v>0</c:v>
                </c:pt>
                <c:pt idx="15">
                  <c:v>3.2090000000000001</c:v>
                </c:pt>
                <c:pt idx="16">
                  <c:v>2.6230000000000002</c:v>
                </c:pt>
                <c:pt idx="17">
                  <c:v>2.7040000000000002</c:v>
                </c:pt>
                <c:pt idx="18">
                  <c:v>2.7879999999999998</c:v>
                </c:pt>
                <c:pt idx="19">
                  <c:v>2.5659999999999998</c:v>
                </c:pt>
                <c:pt idx="20">
                  <c:v>3.052</c:v>
                </c:pt>
                <c:pt idx="21">
                  <c:v>0</c:v>
                </c:pt>
                <c:pt idx="22">
                  <c:v>2.6389999999999998</c:v>
                </c:pt>
                <c:pt idx="23">
                  <c:v>2.512</c:v>
                </c:pt>
                <c:pt idx="24">
                  <c:v>3.145</c:v>
                </c:pt>
                <c:pt idx="25">
                  <c:v>2.2669999999999999</c:v>
                </c:pt>
                <c:pt idx="26">
                  <c:v>2.7530000000000001</c:v>
                </c:pt>
                <c:pt idx="27">
                  <c:v>2.222</c:v>
                </c:pt>
                <c:pt idx="28">
                  <c:v>0</c:v>
                </c:pt>
                <c:pt idx="29">
                  <c:v>2.835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32B-4E6C-9F0D-BEE7C444E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9695696"/>
        <c:axId val="1569696528"/>
      </c:barChart>
      <c:lineChart>
        <c:grouping val="standard"/>
        <c:varyColors val="0"/>
        <c:ser>
          <c:idx val="0"/>
          <c:order val="0"/>
          <c:tx>
            <c:strRef>
              <c:f>B2C!$E$1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B2C!$A$2:$A$31</c:f>
              <c:numCache>
                <c:formatCode>m/d/yyyy</c:formatCode>
                <c:ptCount val="30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  <c:extLst/>
            </c:numRef>
          </c:cat>
          <c:val>
            <c:numRef>
              <c:f>B2C!$E$2:$E$31</c:f>
              <c:numCache>
                <c:formatCode>_-* #,##0.0_-;\-* #,##0.0_-;_-* "-"??_-;_-@_-</c:formatCode>
                <c:ptCount val="30"/>
                <c:pt idx="0">
                  <c:v>0</c:v>
                </c:pt>
                <c:pt idx="1">
                  <c:v>3.125</c:v>
                </c:pt>
                <c:pt idx="2">
                  <c:v>2.85</c:v>
                </c:pt>
                <c:pt idx="3">
                  <c:v>3.351</c:v>
                </c:pt>
                <c:pt idx="4">
                  <c:v>3.25</c:v>
                </c:pt>
                <c:pt idx="5">
                  <c:v>2.7559999999999998</c:v>
                </c:pt>
                <c:pt idx="6">
                  <c:v>2.9940000000000002</c:v>
                </c:pt>
                <c:pt idx="7">
                  <c:v>0</c:v>
                </c:pt>
                <c:pt idx="8">
                  <c:v>3.1</c:v>
                </c:pt>
                <c:pt idx="9">
                  <c:v>2.7850000000000001</c:v>
                </c:pt>
                <c:pt idx="10">
                  <c:v>3.4849999999999999</c:v>
                </c:pt>
                <c:pt idx="11">
                  <c:v>2.8420000000000001</c:v>
                </c:pt>
                <c:pt idx="12">
                  <c:v>2.645</c:v>
                </c:pt>
                <c:pt idx="13">
                  <c:v>3.12</c:v>
                </c:pt>
                <c:pt idx="14">
                  <c:v>0</c:v>
                </c:pt>
                <c:pt idx="15">
                  <c:v>2.9950000000000001</c:v>
                </c:pt>
                <c:pt idx="16">
                  <c:v>2.8450000000000002</c:v>
                </c:pt>
                <c:pt idx="17">
                  <c:v>3.4980000000000002</c:v>
                </c:pt>
                <c:pt idx="18">
                  <c:v>2.35</c:v>
                </c:pt>
                <c:pt idx="19">
                  <c:v>2.25</c:v>
                </c:pt>
                <c:pt idx="20">
                  <c:v>2.3639999999999999</c:v>
                </c:pt>
                <c:pt idx="21">
                  <c:v>0</c:v>
                </c:pt>
                <c:pt idx="22">
                  <c:v>2.875</c:v>
                </c:pt>
                <c:pt idx="23">
                  <c:v>2.698</c:v>
                </c:pt>
                <c:pt idx="24">
                  <c:v>3.12</c:v>
                </c:pt>
                <c:pt idx="25">
                  <c:v>2.12</c:v>
                </c:pt>
                <c:pt idx="26">
                  <c:v>2.2519999999999998</c:v>
                </c:pt>
                <c:pt idx="27">
                  <c:v>2.7850000000000001</c:v>
                </c:pt>
                <c:pt idx="28">
                  <c:v>0</c:v>
                </c:pt>
                <c:pt idx="29">
                  <c:v>2.4350000000000001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F32B-4E6C-9F0D-BEE7C444E2D5}"/>
            </c:ext>
          </c:extLst>
        </c:ser>
        <c:ser>
          <c:idx val="2"/>
          <c:order val="2"/>
          <c:tx>
            <c:strRef>
              <c:f>B2C!$F$1</c:f>
              <c:strCache>
                <c:ptCount val="1"/>
                <c:pt idx="0">
                  <c:v>+25%</c:v>
                </c:pt>
              </c:strCache>
            </c:strRef>
          </c:tx>
          <c:spPr>
            <a:ln w="12700" cap="rnd">
              <a:solidFill>
                <a:schemeClr val="accent6">
                  <a:lumMod val="50000"/>
                </a:schemeClr>
              </a:solidFill>
              <a:prstDash val="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B2C!$A$2:$A$31</c:f>
              <c:numCache>
                <c:formatCode>m/d/yyyy</c:formatCode>
                <c:ptCount val="30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  <c:extLst/>
            </c:numRef>
          </c:cat>
          <c:val>
            <c:numRef>
              <c:f>B2C!$F$2:$F$31</c:f>
              <c:numCache>
                <c:formatCode>_-* #,##0.0_-;\-* #,##0.0_-;_-* "-"??_-;_-@_-</c:formatCode>
                <c:ptCount val="30"/>
                <c:pt idx="0">
                  <c:v>0</c:v>
                </c:pt>
                <c:pt idx="1">
                  <c:v>3.90625</c:v>
                </c:pt>
                <c:pt idx="2">
                  <c:v>3.5625</c:v>
                </c:pt>
                <c:pt idx="3">
                  <c:v>4.1887499999999998</c:v>
                </c:pt>
                <c:pt idx="4">
                  <c:v>4.0625</c:v>
                </c:pt>
                <c:pt idx="5">
                  <c:v>3.4449999999999998</c:v>
                </c:pt>
                <c:pt idx="6">
                  <c:v>3.7425000000000002</c:v>
                </c:pt>
                <c:pt idx="7">
                  <c:v>0</c:v>
                </c:pt>
                <c:pt idx="8">
                  <c:v>3.875</c:v>
                </c:pt>
                <c:pt idx="9">
                  <c:v>3.4812500000000002</c:v>
                </c:pt>
                <c:pt idx="10">
                  <c:v>4.3562500000000002</c:v>
                </c:pt>
                <c:pt idx="11">
                  <c:v>3.5525000000000002</c:v>
                </c:pt>
                <c:pt idx="12">
                  <c:v>3.3062499999999999</c:v>
                </c:pt>
                <c:pt idx="13">
                  <c:v>3.9</c:v>
                </c:pt>
                <c:pt idx="14">
                  <c:v>0</c:v>
                </c:pt>
                <c:pt idx="15">
                  <c:v>3.7437499999999999</c:v>
                </c:pt>
                <c:pt idx="16">
                  <c:v>3.5562499999999999</c:v>
                </c:pt>
                <c:pt idx="17">
                  <c:v>4.3724999999999996</c:v>
                </c:pt>
                <c:pt idx="18">
                  <c:v>2.9375</c:v>
                </c:pt>
                <c:pt idx="19">
                  <c:v>2.8125</c:v>
                </c:pt>
                <c:pt idx="20">
                  <c:v>2.9550000000000001</c:v>
                </c:pt>
                <c:pt idx="21">
                  <c:v>0</c:v>
                </c:pt>
                <c:pt idx="22">
                  <c:v>3.59375</c:v>
                </c:pt>
                <c:pt idx="23">
                  <c:v>3.3725000000000001</c:v>
                </c:pt>
                <c:pt idx="24">
                  <c:v>3.9</c:v>
                </c:pt>
                <c:pt idx="25">
                  <c:v>2.65</c:v>
                </c:pt>
                <c:pt idx="26">
                  <c:v>2.8149999999999999</c:v>
                </c:pt>
                <c:pt idx="27">
                  <c:v>3.4812500000000002</c:v>
                </c:pt>
                <c:pt idx="28">
                  <c:v>0</c:v>
                </c:pt>
                <c:pt idx="29">
                  <c:v>3.0437500000000002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F32B-4E6C-9F0D-BEE7C444E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695696"/>
        <c:axId val="1569696528"/>
      </c:lineChart>
      <c:dateAx>
        <c:axId val="15696956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6528"/>
        <c:crosses val="autoZero"/>
        <c:auto val="1"/>
        <c:lblOffset val="100"/>
        <c:baseTimeUnit val="days"/>
      </c:dateAx>
      <c:valAx>
        <c:axId val="1569696528"/>
        <c:scaling>
          <c:orientation val="minMax"/>
        </c:scaling>
        <c:delete val="1"/>
        <c:axPos val="l"/>
        <c:numFmt formatCode="_-* #,##0.0_-;\-* #,##0.0_-;_-* &quot;-&quot;??_-;_-@_-" sourceLinked="1"/>
        <c:majorTickMark val="none"/>
        <c:minorTickMark val="none"/>
        <c:tickLblPos val="nextTo"/>
        <c:crossAx val="1569695696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sz="2000">
                <a:solidFill>
                  <a:sysClr val="windowText" lastClr="000000"/>
                </a:solidFill>
              </a:rPr>
              <a:t>Volumes</a:t>
            </a:r>
            <a:r>
              <a:rPr lang="pt-BR" sz="2000" baseline="0">
                <a:solidFill>
                  <a:sysClr val="windowText" lastClr="000000"/>
                </a:solidFill>
              </a:rPr>
              <a:t> B2B - JUNHO</a:t>
            </a:r>
            <a:endParaRPr lang="pt-BR" sz="200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876317815992388E-2"/>
          <c:y val="5.4050401521038911E-2"/>
          <c:w val="0.95575621299842994"/>
          <c:h val="0.6338279642418999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B2B!$D$1</c:f>
              <c:strCache>
                <c:ptCount val="1"/>
                <c:pt idx="0">
                  <c:v>Real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B2B!$A$2:$A$32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B2B!$D$2:$D$32</c:f>
              <c:numCache>
                <c:formatCode>0</c:formatCode>
                <c:ptCount val="31"/>
                <c:pt idx="0">
                  <c:v>0</c:v>
                </c:pt>
                <c:pt idx="1">
                  <c:v>397</c:v>
                </c:pt>
                <c:pt idx="2">
                  <c:v>258</c:v>
                </c:pt>
                <c:pt idx="3">
                  <c:v>514</c:v>
                </c:pt>
                <c:pt idx="4">
                  <c:v>602</c:v>
                </c:pt>
                <c:pt idx="5">
                  <c:v>497</c:v>
                </c:pt>
                <c:pt idx="6">
                  <c:v>531</c:v>
                </c:pt>
                <c:pt idx="7">
                  <c:v>0</c:v>
                </c:pt>
                <c:pt idx="8">
                  <c:v>555</c:v>
                </c:pt>
                <c:pt idx="9">
                  <c:v>393</c:v>
                </c:pt>
                <c:pt idx="10">
                  <c:v>702</c:v>
                </c:pt>
                <c:pt idx="11">
                  <c:v>626</c:v>
                </c:pt>
                <c:pt idx="12">
                  <c:v>476</c:v>
                </c:pt>
                <c:pt idx="13">
                  <c:v>446</c:v>
                </c:pt>
                <c:pt idx="14">
                  <c:v>0</c:v>
                </c:pt>
                <c:pt idx="15">
                  <c:v>332</c:v>
                </c:pt>
                <c:pt idx="16">
                  <c:v>328</c:v>
                </c:pt>
                <c:pt idx="17">
                  <c:v>455</c:v>
                </c:pt>
                <c:pt idx="18">
                  <c:v>516</c:v>
                </c:pt>
                <c:pt idx="19">
                  <c:v>503</c:v>
                </c:pt>
                <c:pt idx="20">
                  <c:v>420</c:v>
                </c:pt>
                <c:pt idx="21">
                  <c:v>0</c:v>
                </c:pt>
                <c:pt idx="22">
                  <c:v>342</c:v>
                </c:pt>
                <c:pt idx="23">
                  <c:v>297</c:v>
                </c:pt>
                <c:pt idx="24">
                  <c:v>572</c:v>
                </c:pt>
                <c:pt idx="25">
                  <c:v>411</c:v>
                </c:pt>
                <c:pt idx="26">
                  <c:v>426</c:v>
                </c:pt>
                <c:pt idx="27">
                  <c:v>434</c:v>
                </c:pt>
                <c:pt idx="28">
                  <c:v>0</c:v>
                </c:pt>
                <c:pt idx="29">
                  <c:v>265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6F-4B59-90F4-70C7A0C41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9695696"/>
        <c:axId val="1569696528"/>
      </c:barChart>
      <c:lineChart>
        <c:grouping val="standard"/>
        <c:varyColors val="0"/>
        <c:ser>
          <c:idx val="0"/>
          <c:order val="0"/>
          <c:tx>
            <c:strRef>
              <c:f>B2B!$B$1</c:f>
              <c:strCache>
                <c:ptCount val="1"/>
                <c:pt idx="0">
                  <c:v>Forecast</c:v>
                </c:pt>
              </c:strCache>
            </c:strRef>
          </c:tx>
          <c:spPr>
            <a:ln w="19050" cap="rnd">
              <a:solidFill>
                <a:schemeClr val="accent5"/>
              </a:solidFill>
              <a:prstDash val="solid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B2B!$A$2:$A$32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B2B!$B$2:$B$32</c:f>
              <c:numCache>
                <c:formatCode>0</c:formatCode>
                <c:ptCount val="31"/>
                <c:pt idx="0">
                  <c:v>0</c:v>
                </c:pt>
                <c:pt idx="1">
                  <c:v>280</c:v>
                </c:pt>
                <c:pt idx="2">
                  <c:v>430</c:v>
                </c:pt>
                <c:pt idx="3">
                  <c:v>600</c:v>
                </c:pt>
                <c:pt idx="4">
                  <c:v>620</c:v>
                </c:pt>
                <c:pt idx="5">
                  <c:v>584</c:v>
                </c:pt>
                <c:pt idx="6">
                  <c:v>600</c:v>
                </c:pt>
                <c:pt idx="7">
                  <c:v>0</c:v>
                </c:pt>
                <c:pt idx="8">
                  <c:v>320</c:v>
                </c:pt>
                <c:pt idx="9">
                  <c:v>520</c:v>
                </c:pt>
                <c:pt idx="10">
                  <c:v>495</c:v>
                </c:pt>
                <c:pt idx="11">
                  <c:v>464</c:v>
                </c:pt>
                <c:pt idx="12">
                  <c:v>480</c:v>
                </c:pt>
                <c:pt idx="13">
                  <c:v>485</c:v>
                </c:pt>
                <c:pt idx="14">
                  <c:v>0</c:v>
                </c:pt>
                <c:pt idx="15">
                  <c:v>305</c:v>
                </c:pt>
                <c:pt idx="16">
                  <c:v>290</c:v>
                </c:pt>
                <c:pt idx="17">
                  <c:v>480</c:v>
                </c:pt>
                <c:pt idx="18">
                  <c:v>395</c:v>
                </c:pt>
                <c:pt idx="19">
                  <c:v>474</c:v>
                </c:pt>
                <c:pt idx="20">
                  <c:v>450</c:v>
                </c:pt>
                <c:pt idx="21">
                  <c:v>0</c:v>
                </c:pt>
                <c:pt idx="22">
                  <c:v>268</c:v>
                </c:pt>
                <c:pt idx="23">
                  <c:v>300</c:v>
                </c:pt>
                <c:pt idx="24">
                  <c:v>488</c:v>
                </c:pt>
                <c:pt idx="25">
                  <c:v>385</c:v>
                </c:pt>
                <c:pt idx="26">
                  <c:v>468</c:v>
                </c:pt>
                <c:pt idx="27">
                  <c:v>425</c:v>
                </c:pt>
                <c:pt idx="28">
                  <c:v>0</c:v>
                </c:pt>
                <c:pt idx="29">
                  <c:v>272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6F-4B59-90F4-70C7A0C41AFF}"/>
            </c:ext>
          </c:extLst>
        </c:ser>
        <c:ser>
          <c:idx val="2"/>
          <c:order val="2"/>
          <c:tx>
            <c:strRef>
              <c:f>B2B!$C$1</c:f>
              <c:strCache>
                <c:ptCount val="1"/>
                <c:pt idx="0">
                  <c:v>+25%</c:v>
                </c:pt>
              </c:strCache>
            </c:strRef>
          </c:tx>
          <c:spPr>
            <a:ln w="12700" cap="rnd">
              <a:solidFill>
                <a:schemeClr val="bg1">
                  <a:lumMod val="10000"/>
                </a:schemeClr>
              </a:solidFill>
              <a:prstDash val="dash"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B2B!$A$2:$A$32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B2B!$C$2:$C$32</c:f>
              <c:numCache>
                <c:formatCode>0</c:formatCode>
                <c:ptCount val="31"/>
                <c:pt idx="0">
                  <c:v>0</c:v>
                </c:pt>
                <c:pt idx="1">
                  <c:v>350</c:v>
                </c:pt>
                <c:pt idx="2">
                  <c:v>537.5</c:v>
                </c:pt>
                <c:pt idx="3">
                  <c:v>750</c:v>
                </c:pt>
                <c:pt idx="4">
                  <c:v>775</c:v>
                </c:pt>
                <c:pt idx="5">
                  <c:v>730</c:v>
                </c:pt>
                <c:pt idx="6">
                  <c:v>750</c:v>
                </c:pt>
                <c:pt idx="7">
                  <c:v>0</c:v>
                </c:pt>
                <c:pt idx="8">
                  <c:v>400</c:v>
                </c:pt>
                <c:pt idx="9">
                  <c:v>650</c:v>
                </c:pt>
                <c:pt idx="10">
                  <c:v>618.75</c:v>
                </c:pt>
                <c:pt idx="11">
                  <c:v>580</c:v>
                </c:pt>
                <c:pt idx="12">
                  <c:v>600</c:v>
                </c:pt>
                <c:pt idx="13">
                  <c:v>606.25</c:v>
                </c:pt>
                <c:pt idx="14">
                  <c:v>0</c:v>
                </c:pt>
                <c:pt idx="15">
                  <c:v>381.25</c:v>
                </c:pt>
                <c:pt idx="16">
                  <c:v>362.5</c:v>
                </c:pt>
                <c:pt idx="17">
                  <c:v>600</c:v>
                </c:pt>
                <c:pt idx="18">
                  <c:v>493.75</c:v>
                </c:pt>
                <c:pt idx="19">
                  <c:v>592.5</c:v>
                </c:pt>
                <c:pt idx="20">
                  <c:v>562.5</c:v>
                </c:pt>
                <c:pt idx="21">
                  <c:v>0</c:v>
                </c:pt>
                <c:pt idx="22">
                  <c:v>335</c:v>
                </c:pt>
                <c:pt idx="23">
                  <c:v>375</c:v>
                </c:pt>
                <c:pt idx="24">
                  <c:v>610</c:v>
                </c:pt>
                <c:pt idx="25">
                  <c:v>481.25</c:v>
                </c:pt>
                <c:pt idx="26">
                  <c:v>585</c:v>
                </c:pt>
                <c:pt idx="27">
                  <c:v>531.25</c:v>
                </c:pt>
                <c:pt idx="28">
                  <c:v>0</c:v>
                </c:pt>
                <c:pt idx="29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F6F-4B59-90F4-70C7A0C41A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695696"/>
        <c:axId val="1569696528"/>
      </c:lineChart>
      <c:dateAx>
        <c:axId val="15696956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6528"/>
        <c:crosses val="autoZero"/>
        <c:auto val="1"/>
        <c:lblOffset val="100"/>
        <c:baseTimeUnit val="days"/>
      </c:dateAx>
      <c:valAx>
        <c:axId val="1569696528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1569695696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ysClr val="windowText" lastClr="000000"/>
                </a:solidFill>
              </a:rPr>
              <a:t>Total de Pedidos - B2B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4.3271592586650046E-2"/>
          <c:y val="0.26446912895518676"/>
          <c:w val="0.95672840741334997"/>
          <c:h val="0.627449128141480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B2B!$J$30</c:f>
              <c:strCache>
                <c:ptCount val="1"/>
                <c:pt idx="0">
                  <c:v>Total de Pedidos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2700" cap="rnd">
                <a:solidFill>
                  <a:sysClr val="windowText" lastClr="000000"/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B2B!$I$31:$I$42</c:f>
              <c:numCache>
                <c:formatCode>mmm\-yy</c:formatCode>
                <c:ptCount val="12"/>
                <c:pt idx="0">
                  <c:v>45292</c:v>
                </c:pt>
                <c:pt idx="1">
                  <c:v>45323</c:v>
                </c:pt>
                <c:pt idx="2">
                  <c:v>45352</c:v>
                </c:pt>
                <c:pt idx="3">
                  <c:v>45383</c:v>
                </c:pt>
                <c:pt idx="4">
                  <c:v>45413</c:v>
                </c:pt>
                <c:pt idx="5">
                  <c:v>45444</c:v>
                </c:pt>
                <c:pt idx="6">
                  <c:v>45474</c:v>
                </c:pt>
                <c:pt idx="7">
                  <c:v>45505</c:v>
                </c:pt>
                <c:pt idx="8">
                  <c:v>45536</c:v>
                </c:pt>
                <c:pt idx="9">
                  <c:v>45566</c:v>
                </c:pt>
                <c:pt idx="10">
                  <c:v>45597</c:v>
                </c:pt>
                <c:pt idx="11">
                  <c:v>45627</c:v>
                </c:pt>
              </c:numCache>
            </c:numRef>
          </c:cat>
          <c:val>
            <c:numRef>
              <c:f>B2B!$J$31:$J$42</c:f>
              <c:numCache>
                <c:formatCode>_-* #,##0_-;\-* #,##0_-;_-* "-"??_-;_-@_-</c:formatCode>
                <c:ptCount val="12"/>
                <c:pt idx="0">
                  <c:v>8921</c:v>
                </c:pt>
                <c:pt idx="1">
                  <c:v>9548</c:v>
                </c:pt>
                <c:pt idx="2">
                  <c:v>10943</c:v>
                </c:pt>
                <c:pt idx="3">
                  <c:v>10365</c:v>
                </c:pt>
                <c:pt idx="4">
                  <c:v>10605</c:v>
                </c:pt>
                <c:pt idx="5">
                  <c:v>11298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F9D-474A-9638-CD1364BB6C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666823440"/>
        <c:axId val="1666822608"/>
      </c:barChart>
      <c:dateAx>
        <c:axId val="166682344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66822608"/>
        <c:crosses val="autoZero"/>
        <c:auto val="1"/>
        <c:lblOffset val="100"/>
        <c:baseTimeUnit val="months"/>
      </c:dateAx>
      <c:valAx>
        <c:axId val="16668226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crossAx val="166682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/>
    </a:solidFill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pt-BR">
                <a:solidFill>
                  <a:sysClr val="windowText" lastClr="000000"/>
                </a:solidFill>
              </a:rPr>
              <a:t>Atendimento SLA's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2.0989747315734237E-2"/>
          <c:y val="0.22057686589354744"/>
          <c:w val="0.96447888915798818"/>
          <c:h val="0.5054214342743285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'[Gráfico no Microsoft PowerPoint]SLA''s'!$AB$5</c:f>
              <c:strCache>
                <c:ptCount val="1"/>
                <c:pt idx="0">
                  <c:v>Atendido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'[Gráfico no Microsoft PowerPoint]SLA''s'!$AI$4:$AP$4</c:f>
              <c:strCache>
                <c:ptCount val="8"/>
                <c:pt idx="0">
                  <c:v>FY 2023</c:v>
                </c:pt>
                <c:pt idx="1">
                  <c:v>jan/24</c:v>
                </c:pt>
                <c:pt idx="2">
                  <c:v>fev/24</c:v>
                </c:pt>
                <c:pt idx="3">
                  <c:v>mar/24</c:v>
                </c:pt>
                <c:pt idx="4">
                  <c:v>abr/24</c:v>
                </c:pt>
                <c:pt idx="5">
                  <c:v>mai/24</c:v>
                </c:pt>
                <c:pt idx="6">
                  <c:v>jun/24</c:v>
                </c:pt>
                <c:pt idx="7">
                  <c:v>FY 2024</c:v>
                </c:pt>
              </c:strCache>
            </c:strRef>
          </c:cat>
          <c:val>
            <c:numRef>
              <c:f>'[Gráfico no Microsoft PowerPoint]SLA''s'!$AI$5:$AP$5</c:f>
              <c:numCache>
                <c:formatCode>0%</c:formatCode>
                <c:ptCount val="8"/>
                <c:pt idx="0">
                  <c:v>0.14285714285714285</c:v>
                </c:pt>
                <c:pt idx="1">
                  <c:v>1</c:v>
                </c:pt>
                <c:pt idx="2">
                  <c:v>1</c:v>
                </c:pt>
                <c:pt idx="3">
                  <c:v>0.8571428571428571</c:v>
                </c:pt>
                <c:pt idx="4">
                  <c:v>0.8571428571428571</c:v>
                </c:pt>
                <c:pt idx="5">
                  <c:v>0.7142857142857143</c:v>
                </c:pt>
                <c:pt idx="6">
                  <c:v>0.8571428571428571</c:v>
                </c:pt>
                <c:pt idx="7">
                  <c:v>0.7142857142857143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91-4C1F-B910-81825A318110}"/>
            </c:ext>
          </c:extLst>
        </c:ser>
        <c:ser>
          <c:idx val="1"/>
          <c:order val="1"/>
          <c:tx>
            <c:strRef>
              <c:f>'[Gráfico no Microsoft PowerPoint]SLA''s'!$AB$6</c:f>
              <c:strCache>
                <c:ptCount val="1"/>
                <c:pt idx="0">
                  <c:v>Não Atendido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'[Gráfico no Microsoft PowerPoint]SLA''s'!$AI$4:$AP$4</c:f>
              <c:strCache>
                <c:ptCount val="8"/>
                <c:pt idx="0">
                  <c:v>FY 2023</c:v>
                </c:pt>
                <c:pt idx="1">
                  <c:v>jan/24</c:v>
                </c:pt>
                <c:pt idx="2">
                  <c:v>fev/24</c:v>
                </c:pt>
                <c:pt idx="3">
                  <c:v>mar/24</c:v>
                </c:pt>
                <c:pt idx="4">
                  <c:v>abr/24</c:v>
                </c:pt>
                <c:pt idx="5">
                  <c:v>mai/24</c:v>
                </c:pt>
                <c:pt idx="6">
                  <c:v>jun/24</c:v>
                </c:pt>
                <c:pt idx="7">
                  <c:v>FY 2024</c:v>
                </c:pt>
              </c:strCache>
            </c:strRef>
          </c:cat>
          <c:val>
            <c:numRef>
              <c:f>'[Gráfico no Microsoft PowerPoint]SLA''s'!$AI$6:$AP$6</c:f>
              <c:numCache>
                <c:formatCode>0%</c:formatCode>
                <c:ptCount val="8"/>
                <c:pt idx="0">
                  <c:v>0.85714285714285721</c:v>
                </c:pt>
                <c:pt idx="1">
                  <c:v>0</c:v>
                </c:pt>
                <c:pt idx="2">
                  <c:v>0</c:v>
                </c:pt>
                <c:pt idx="3">
                  <c:v>0.1428571428571429</c:v>
                </c:pt>
                <c:pt idx="4">
                  <c:v>0.1428571428571429</c:v>
                </c:pt>
                <c:pt idx="5">
                  <c:v>0.2857142857142857</c:v>
                </c:pt>
                <c:pt idx="6">
                  <c:v>0.1428571428571429</c:v>
                </c:pt>
                <c:pt idx="7">
                  <c:v>0.2857142857142857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91-4C1F-B910-81825A3181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34115999"/>
        <c:axId val="234103519"/>
      </c:barChart>
      <c:catAx>
        <c:axId val="23411599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34103519"/>
        <c:crosses val="autoZero"/>
        <c:auto val="1"/>
        <c:lblAlgn val="ctr"/>
        <c:lblOffset val="100"/>
        <c:noMultiLvlLbl val="1"/>
      </c:catAx>
      <c:valAx>
        <c:axId val="234103519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34115999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ysClr val="window" lastClr="FFFFFF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sz="2000">
                <a:solidFill>
                  <a:sysClr val="windowText" lastClr="000000"/>
                </a:solidFill>
              </a:rPr>
              <a:t>Backlog</a:t>
            </a:r>
            <a:r>
              <a:rPr lang="pt-BR" sz="2000" baseline="0">
                <a:solidFill>
                  <a:sysClr val="windowText" lastClr="000000"/>
                </a:solidFill>
              </a:rPr>
              <a:t> -</a:t>
            </a:r>
            <a:r>
              <a:rPr lang="pt-BR" sz="2000">
                <a:solidFill>
                  <a:sysClr val="windowText" lastClr="000000"/>
                </a:solidFill>
              </a:rPr>
              <a:t> Junho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'[Gráfico no Microsoft PowerPoint]Backlog'!$C$1</c:f>
              <c:strCache>
                <c:ptCount val="1"/>
                <c:pt idx="0">
                  <c:v>Backlog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'[Gráfico no Microsoft PowerPoint]Backlog'!$C$2:$C$31</c:f>
              <c:numCache>
                <c:formatCode>0.00%</c:formatCode>
                <c:ptCount val="30"/>
                <c:pt idx="0">
                  <c:v>0</c:v>
                </c:pt>
                <c:pt idx="1">
                  <c:v>0</c:v>
                </c:pt>
                <c:pt idx="2">
                  <c:v>3.3534540576794097E-4</c:v>
                </c:pt>
                <c:pt idx="3">
                  <c:v>1.5004688965301657E-2</c:v>
                </c:pt>
                <c:pt idx="4">
                  <c:v>0</c:v>
                </c:pt>
                <c:pt idx="5">
                  <c:v>5.5467511885895406E-3</c:v>
                </c:pt>
                <c:pt idx="6">
                  <c:v>0</c:v>
                </c:pt>
                <c:pt idx="7">
                  <c:v>0</c:v>
                </c:pt>
                <c:pt idx="8">
                  <c:v>8.3682008368200832E-4</c:v>
                </c:pt>
                <c:pt idx="9">
                  <c:v>0</c:v>
                </c:pt>
                <c:pt idx="10">
                  <c:v>0</c:v>
                </c:pt>
                <c:pt idx="11">
                  <c:v>1.2654413980114493E-2</c:v>
                </c:pt>
                <c:pt idx="12">
                  <c:v>8.3916083916083916E-4</c:v>
                </c:pt>
                <c:pt idx="13">
                  <c:v>2.1352313167259788E-3</c:v>
                </c:pt>
                <c:pt idx="14">
                  <c:v>0</c:v>
                </c:pt>
                <c:pt idx="15">
                  <c:v>0</c:v>
                </c:pt>
                <c:pt idx="16">
                  <c:v>1.6943409013893595E-3</c:v>
                </c:pt>
                <c:pt idx="17">
                  <c:v>3.1655587211142766E-4</c:v>
                </c:pt>
                <c:pt idx="18">
                  <c:v>2.9055690072639227E-2</c:v>
                </c:pt>
                <c:pt idx="19">
                  <c:v>5.6044314108830241E-2</c:v>
                </c:pt>
                <c:pt idx="20">
                  <c:v>1.1808755760368663E-2</c:v>
                </c:pt>
                <c:pt idx="21">
                  <c:v>0</c:v>
                </c:pt>
                <c:pt idx="22">
                  <c:v>4.3609527004360949E-3</c:v>
                </c:pt>
                <c:pt idx="23">
                  <c:v>0</c:v>
                </c:pt>
                <c:pt idx="24">
                  <c:v>0</c:v>
                </c:pt>
                <c:pt idx="25">
                  <c:v>0.46153846153846156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3.2258064516129032E-3</c:v>
                </c:pt>
              </c:numCache>
              <c:extLst/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Backlog!#REF!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4A6-4989-B0FC-3790DB63F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9695696"/>
        <c:axId val="1569696528"/>
      </c:barChart>
      <c:lineChart>
        <c:grouping val="standard"/>
        <c:varyColors val="0"/>
        <c:ser>
          <c:idx val="0"/>
          <c:order val="0"/>
          <c:tx>
            <c:strRef>
              <c:f>'[Gráfico no Microsoft PowerPoint]Backlog'!$B$1</c:f>
              <c:strCache>
                <c:ptCount val="1"/>
                <c:pt idx="0">
                  <c:v>Target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'[Gráfico no Microsoft PowerPoint]Backlog'!$B$2:$B$32</c:f>
              <c:numCache>
                <c:formatCode>0.00%</c:formatCode>
                <c:ptCount val="30"/>
                <c:pt idx="0">
                  <c:v>8.0000000000000002E-3</c:v>
                </c:pt>
                <c:pt idx="1">
                  <c:v>8.0000000000000002E-3</c:v>
                </c:pt>
                <c:pt idx="2">
                  <c:v>8.0000000000000002E-3</c:v>
                </c:pt>
                <c:pt idx="3">
                  <c:v>8.0000000000000002E-3</c:v>
                </c:pt>
                <c:pt idx="4">
                  <c:v>8.0000000000000002E-3</c:v>
                </c:pt>
                <c:pt idx="5">
                  <c:v>8.0000000000000002E-3</c:v>
                </c:pt>
                <c:pt idx="6">
                  <c:v>8.0000000000000002E-3</c:v>
                </c:pt>
                <c:pt idx="7">
                  <c:v>8.0000000000000002E-3</c:v>
                </c:pt>
                <c:pt idx="8">
                  <c:v>8.0000000000000002E-3</c:v>
                </c:pt>
                <c:pt idx="9">
                  <c:v>8.0000000000000002E-3</c:v>
                </c:pt>
                <c:pt idx="10">
                  <c:v>8.0000000000000002E-3</c:v>
                </c:pt>
                <c:pt idx="11">
                  <c:v>8.0000000000000002E-3</c:v>
                </c:pt>
                <c:pt idx="12">
                  <c:v>8.0000000000000002E-3</c:v>
                </c:pt>
                <c:pt idx="13">
                  <c:v>8.0000000000000002E-3</c:v>
                </c:pt>
                <c:pt idx="14">
                  <c:v>8.0000000000000002E-3</c:v>
                </c:pt>
                <c:pt idx="15">
                  <c:v>8.0000000000000002E-3</c:v>
                </c:pt>
                <c:pt idx="16">
                  <c:v>8.0000000000000002E-3</c:v>
                </c:pt>
                <c:pt idx="17">
                  <c:v>8.0000000000000002E-3</c:v>
                </c:pt>
                <c:pt idx="18">
                  <c:v>8.0000000000000002E-3</c:v>
                </c:pt>
                <c:pt idx="19">
                  <c:v>8.0000000000000002E-3</c:v>
                </c:pt>
                <c:pt idx="20">
                  <c:v>8.0000000000000002E-3</c:v>
                </c:pt>
                <c:pt idx="21">
                  <c:v>8.0000000000000002E-3</c:v>
                </c:pt>
                <c:pt idx="22">
                  <c:v>8.0000000000000002E-3</c:v>
                </c:pt>
                <c:pt idx="23">
                  <c:v>8.0000000000000002E-3</c:v>
                </c:pt>
                <c:pt idx="24">
                  <c:v>8.0000000000000002E-3</c:v>
                </c:pt>
                <c:pt idx="25">
                  <c:v>8.0000000000000002E-3</c:v>
                </c:pt>
                <c:pt idx="26">
                  <c:v>8.0000000000000002E-3</c:v>
                </c:pt>
                <c:pt idx="27">
                  <c:v>8.0000000000000002E-3</c:v>
                </c:pt>
                <c:pt idx="28">
                  <c:v>8.0000000000000002E-3</c:v>
                </c:pt>
                <c:pt idx="29">
                  <c:v>8.0000000000000002E-3</c:v>
                </c:pt>
              </c:numCache>
              <c:extLst/>
            </c:numRef>
          </c:val>
          <c:smooth val="0"/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Backlog!#REF!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4A6-4989-B0FC-3790DB63F8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695696"/>
        <c:axId val="1569696528"/>
      </c:lineChart>
      <c:catAx>
        <c:axId val="15696956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6528"/>
        <c:crosses val="autoZero"/>
        <c:auto val="1"/>
        <c:lblAlgn val="ctr"/>
        <c:lblOffset val="100"/>
        <c:noMultiLvlLbl val="1"/>
      </c:catAx>
      <c:valAx>
        <c:axId val="15696965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69695696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sz="2000" dirty="0">
                <a:solidFill>
                  <a:sysClr val="windowText" lastClr="000000"/>
                </a:solidFill>
              </a:rPr>
              <a:t>BTQ OTIFF</a:t>
            </a:r>
            <a:r>
              <a:rPr lang="pt-BR" sz="2000" baseline="0" dirty="0">
                <a:solidFill>
                  <a:sysClr val="windowText" lastClr="000000"/>
                </a:solidFill>
              </a:rPr>
              <a:t> -</a:t>
            </a:r>
            <a:r>
              <a:rPr lang="pt-BR" sz="2000" dirty="0">
                <a:solidFill>
                  <a:sysClr val="windowText" lastClr="000000"/>
                </a:solidFill>
              </a:rPr>
              <a:t> Junho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9858915987522718E-2"/>
          <c:y val="0.14508232288418849"/>
          <c:w val="0.94964416418595221"/>
          <c:h val="0.6389984259905983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'[Gráfico no Microsoft PowerPoint]Boutique OTIF'!$H$1</c:f>
              <c:strCache>
                <c:ptCount val="1"/>
                <c:pt idx="0">
                  <c:v>OTIFF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254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3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5D7-413A-B242-8C0885A32DD1}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'[Gráfico no Microsoft PowerPoint]Boutique OTIF'!$A$2:$A$32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'[Gráfico no Microsoft PowerPoint]Boutique OTIF'!$H$2:$H$32</c:f>
              <c:numCache>
                <c:formatCode>0.0%</c:formatCode>
                <c:ptCount val="31"/>
                <c:pt idx="0">
                  <c:v>1</c:v>
                </c:pt>
                <c:pt idx="1">
                  <c:v>1</c:v>
                </c:pt>
                <c:pt idx="2">
                  <c:v>0.97333333333333338</c:v>
                </c:pt>
                <c:pt idx="3">
                  <c:v>0.99186991869918695</c:v>
                </c:pt>
                <c:pt idx="4">
                  <c:v>1</c:v>
                </c:pt>
                <c:pt idx="5">
                  <c:v>0.99507389162561577</c:v>
                </c:pt>
                <c:pt idx="6">
                  <c:v>0.98706896551724133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0.99507389162561577</c:v>
                </c:pt>
                <c:pt idx="12">
                  <c:v>0.9978070175438597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0.99820788530465954</c:v>
                </c:pt>
                <c:pt idx="17">
                  <c:v>0.99835526315789469</c:v>
                </c:pt>
                <c:pt idx="18">
                  <c:v>0.99847792998477924</c:v>
                </c:pt>
                <c:pt idx="19">
                  <c:v>0.99858156028368794</c:v>
                </c:pt>
                <c:pt idx="20">
                  <c:v>1</c:v>
                </c:pt>
                <c:pt idx="21">
                  <c:v>1</c:v>
                </c:pt>
                <c:pt idx="22">
                  <c:v>0.99739921976592982</c:v>
                </c:pt>
                <c:pt idx="23">
                  <c:v>0.99876847290640391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D7-413A-B242-8C0885A32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axId val="1569695696"/>
        <c:axId val="1569696528"/>
      </c:barChart>
      <c:lineChart>
        <c:grouping val="standard"/>
        <c:varyColors val="0"/>
        <c:ser>
          <c:idx val="0"/>
          <c:order val="0"/>
          <c:tx>
            <c:strRef>
              <c:f>'[Gráfico no Microsoft PowerPoint]Boutique OTIF'!$I$1</c:f>
              <c:strCache>
                <c:ptCount val="1"/>
                <c:pt idx="0">
                  <c:v>Target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'[Gráfico no Microsoft PowerPoint]Boutique OTIF'!$A$2:$A$32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'[Gráfico no Microsoft PowerPoint]Boutique OTIF'!$I$2:$I$32</c:f>
              <c:numCache>
                <c:formatCode>0.00%</c:formatCode>
                <c:ptCount val="31"/>
                <c:pt idx="0">
                  <c:v>0.97</c:v>
                </c:pt>
                <c:pt idx="1">
                  <c:v>0.97</c:v>
                </c:pt>
                <c:pt idx="2">
                  <c:v>0.97</c:v>
                </c:pt>
                <c:pt idx="3">
                  <c:v>0.97</c:v>
                </c:pt>
                <c:pt idx="4">
                  <c:v>0.97</c:v>
                </c:pt>
                <c:pt idx="5">
                  <c:v>0.97</c:v>
                </c:pt>
                <c:pt idx="6">
                  <c:v>0.97</c:v>
                </c:pt>
                <c:pt idx="7">
                  <c:v>0.97</c:v>
                </c:pt>
                <c:pt idx="8">
                  <c:v>0.97</c:v>
                </c:pt>
                <c:pt idx="9">
                  <c:v>0.97</c:v>
                </c:pt>
                <c:pt idx="10">
                  <c:v>0.97</c:v>
                </c:pt>
                <c:pt idx="11">
                  <c:v>0.97</c:v>
                </c:pt>
                <c:pt idx="12">
                  <c:v>0.97</c:v>
                </c:pt>
                <c:pt idx="13">
                  <c:v>0.97</c:v>
                </c:pt>
                <c:pt idx="14">
                  <c:v>0.97</c:v>
                </c:pt>
                <c:pt idx="15">
                  <c:v>0.97</c:v>
                </c:pt>
                <c:pt idx="16">
                  <c:v>0.97</c:v>
                </c:pt>
                <c:pt idx="17">
                  <c:v>0.97</c:v>
                </c:pt>
                <c:pt idx="18">
                  <c:v>0.97</c:v>
                </c:pt>
                <c:pt idx="19">
                  <c:v>0.97</c:v>
                </c:pt>
                <c:pt idx="20">
                  <c:v>0.97</c:v>
                </c:pt>
                <c:pt idx="21">
                  <c:v>0.97</c:v>
                </c:pt>
                <c:pt idx="22">
                  <c:v>0.97</c:v>
                </c:pt>
                <c:pt idx="23">
                  <c:v>0.97</c:v>
                </c:pt>
                <c:pt idx="24">
                  <c:v>0.97</c:v>
                </c:pt>
                <c:pt idx="25">
                  <c:v>0.97</c:v>
                </c:pt>
                <c:pt idx="26">
                  <c:v>0.97</c:v>
                </c:pt>
                <c:pt idx="27">
                  <c:v>0.97</c:v>
                </c:pt>
                <c:pt idx="28">
                  <c:v>0.97</c:v>
                </c:pt>
                <c:pt idx="29">
                  <c:v>0.97</c:v>
                </c:pt>
                <c:pt idx="30">
                  <c:v>0.97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5D7-413A-B242-8C0885A32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695696"/>
        <c:axId val="1569696528"/>
      </c:lineChart>
      <c:dateAx>
        <c:axId val="15696956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6528"/>
        <c:crosses val="autoZero"/>
        <c:auto val="1"/>
        <c:lblOffset val="100"/>
        <c:baseTimeUnit val="days"/>
      </c:dateAx>
      <c:valAx>
        <c:axId val="1569696528"/>
        <c:scaling>
          <c:orientation val="minMax"/>
          <c:min val="0.96000000000000008"/>
        </c:scaling>
        <c:delete val="0"/>
        <c:axPos val="l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5696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ysClr val="windowText" lastClr="0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pt-BR" sz="2000">
                <a:solidFill>
                  <a:sysClr val="windowText" lastClr="000000"/>
                </a:solidFill>
              </a:rPr>
              <a:t>Reclamações </a:t>
            </a:r>
            <a:r>
              <a:rPr lang="pt-BR" sz="2000" baseline="0">
                <a:solidFill>
                  <a:sysClr val="windowText" lastClr="000000"/>
                </a:solidFill>
              </a:rPr>
              <a:t>-</a:t>
            </a:r>
            <a:r>
              <a:rPr lang="pt-BR" sz="2000">
                <a:solidFill>
                  <a:sysClr val="windowText" lastClr="000000"/>
                </a:solidFill>
              </a:rPr>
              <a:t> Junho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ysClr val="windowText" lastClr="00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2089079437579916E-2"/>
          <c:y val="0.21616468281945228"/>
          <c:w val="0.95524347474658078"/>
          <c:h val="0.55512422056150901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Reclamações!$T$2</c:f>
              <c:strCache>
                <c:ptCount val="1"/>
                <c:pt idx="0">
                  <c:v>Reclamações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12"/>
              <c:layout>
                <c:manualLayout>
                  <c:x val="-2.4102193299590262E-3"/>
                  <c:y val="-7.1197411003236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DB3-43C4-8AD6-F122EBF7AAB3}"/>
                </c:ext>
              </c:extLst>
            </c:dLbl>
            <c:dLbl>
              <c:idx val="13"/>
              <c:layout>
                <c:manualLayout>
                  <c:x val="-4.8204386599181408E-3"/>
                  <c:y val="-7.76699029126214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DB3-43C4-8AD6-F122EBF7AAB3}"/>
                </c:ext>
              </c:extLst>
            </c:dLbl>
            <c:dLbl>
              <c:idx val="14"/>
              <c:layout>
                <c:manualLayout>
                  <c:x val="-6.0255483248975658E-3"/>
                  <c:y val="-7.44336569579288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DB3-43C4-8AD6-F122EBF7AAB3}"/>
                </c:ext>
              </c:extLst>
            </c:dLbl>
            <c:dLbl>
              <c:idx val="17"/>
              <c:layout>
                <c:manualLayout>
                  <c:x val="0"/>
                  <c:y val="3.55987055016180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DB3-43C4-8AD6-F122EBF7AAB3}"/>
                </c:ext>
              </c:extLst>
            </c:dLbl>
            <c:spPr>
              <a:solidFill>
                <a:schemeClr val="accent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bg1">
                    <a:lumMod val="10000"/>
                  </a:schemeClr>
                </a:solidFill>
                <a:prstDash val="dash"/>
              </a:ln>
              <a:effectLst/>
            </c:spPr>
            <c:trendlineType val="linear"/>
            <c:dispRSqr val="0"/>
            <c:dispEq val="0"/>
          </c:trendline>
          <c:cat>
            <c:numRef>
              <c:f>Reclamações!$O$3:$O$33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Reclamações!$T$3:$T$33</c:f>
              <c:numCache>
                <c:formatCode>0.00%</c:formatCode>
                <c:ptCount val="31"/>
                <c:pt idx="0">
                  <c:v>2.5466893039049238E-3</c:v>
                </c:pt>
                <c:pt idx="1">
                  <c:v>4.359490274983233E-3</c:v>
                </c:pt>
                <c:pt idx="2">
                  <c:v>3.4385745545482964E-3</c:v>
                </c:pt>
                <c:pt idx="3">
                  <c:v>4.0398599515216807E-3</c:v>
                </c:pt>
                <c:pt idx="4">
                  <c:v>5.5467511885895406E-3</c:v>
                </c:pt>
                <c:pt idx="5">
                  <c:v>5.5865921787709499E-3</c:v>
                </c:pt>
                <c:pt idx="6">
                  <c:v>0</c:v>
                </c:pt>
                <c:pt idx="7">
                  <c:v>4.1841004184100416E-4</c:v>
                </c:pt>
                <c:pt idx="8">
                  <c:v>3.2883919763235779E-4</c:v>
                </c:pt>
                <c:pt idx="9">
                  <c:v>2.7262813522355508E-4</c:v>
                </c:pt>
                <c:pt idx="10">
                  <c:v>3.0129557095510696E-4</c:v>
                </c:pt>
                <c:pt idx="11">
                  <c:v>5.5944055944055944E-4</c:v>
                </c:pt>
                <c:pt idx="12">
                  <c:v>3.5587188612099647E-4</c:v>
                </c:pt>
                <c:pt idx="13">
                  <c:v>0</c:v>
                </c:pt>
                <c:pt idx="14">
                  <c:v>2.8240609997175941E-4</c:v>
                </c:pt>
                <c:pt idx="15">
                  <c:v>3.3886818027787193E-4</c:v>
                </c:pt>
                <c:pt idx="16">
                  <c:v>9.4966761633428305E-4</c:v>
                </c:pt>
                <c:pt idx="17">
                  <c:v>6.0532687651331722E-4</c:v>
                </c:pt>
                <c:pt idx="18">
                  <c:v>3.2583903551645487E-4</c:v>
                </c:pt>
                <c:pt idx="19">
                  <c:v>2.880184331797235E-4</c:v>
                </c:pt>
                <c:pt idx="20">
                  <c:v>0</c:v>
                </c:pt>
                <c:pt idx="21">
                  <c:v>1.3418316001341832E-3</c:v>
                </c:pt>
                <c:pt idx="22">
                  <c:v>1.067995728017088E-3</c:v>
                </c:pt>
                <c:pt idx="23">
                  <c:v>5.3806833467850415E-4</c:v>
                </c:pt>
                <c:pt idx="24">
                  <c:v>1.4936519790888724E-3</c:v>
                </c:pt>
                <c:pt idx="25">
                  <c:v>9.4369298521547657E-4</c:v>
                </c:pt>
                <c:pt idx="26">
                  <c:v>7.5301204819277112E-4</c:v>
                </c:pt>
                <c:pt idx="27">
                  <c:v>0</c:v>
                </c:pt>
                <c:pt idx="28">
                  <c:v>1.2903225806451613E-3</c:v>
                </c:pt>
                <c:pt idx="29">
                  <c:v>9.6774193548387097E-4</c:v>
                </c:pt>
                <c:pt idx="30">
                  <c:v>6.4516129032258064E-4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B3-43C4-8AD6-F122EBF7A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69695696"/>
        <c:axId val="1569696528"/>
      </c:barChart>
      <c:lineChart>
        <c:grouping val="standard"/>
        <c:varyColors val="0"/>
        <c:ser>
          <c:idx val="0"/>
          <c:order val="0"/>
          <c:tx>
            <c:strRef>
              <c:f>Reclamações!$U$2</c:f>
              <c:strCache>
                <c:ptCount val="1"/>
                <c:pt idx="0">
                  <c:v>Target</c:v>
                </c:pt>
              </c:strCache>
            </c:strRef>
          </c:tx>
          <c:spPr>
            <a:ln w="34925" cap="rnd">
              <a:solidFill>
                <a:srgbClr val="C00000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cat>
            <c:numRef>
              <c:f>Reclamações!$O$3:$O$33</c:f>
              <c:numCache>
                <c:formatCode>m/d/yyyy</c:formatCode>
                <c:ptCount val="31"/>
                <c:pt idx="0">
                  <c:v>45444</c:v>
                </c:pt>
                <c:pt idx="1">
                  <c:v>45445</c:v>
                </c:pt>
                <c:pt idx="2">
                  <c:v>45446</c:v>
                </c:pt>
                <c:pt idx="3">
                  <c:v>45447</c:v>
                </c:pt>
                <c:pt idx="4">
                  <c:v>45448</c:v>
                </c:pt>
                <c:pt idx="5">
                  <c:v>45449</c:v>
                </c:pt>
                <c:pt idx="6">
                  <c:v>45450</c:v>
                </c:pt>
                <c:pt idx="7">
                  <c:v>45451</c:v>
                </c:pt>
                <c:pt idx="8">
                  <c:v>45452</c:v>
                </c:pt>
                <c:pt idx="9">
                  <c:v>45453</c:v>
                </c:pt>
                <c:pt idx="10">
                  <c:v>45454</c:v>
                </c:pt>
                <c:pt idx="11">
                  <c:v>45455</c:v>
                </c:pt>
                <c:pt idx="12">
                  <c:v>45456</c:v>
                </c:pt>
                <c:pt idx="13">
                  <c:v>45457</c:v>
                </c:pt>
                <c:pt idx="14">
                  <c:v>45458</c:v>
                </c:pt>
                <c:pt idx="15">
                  <c:v>45459</c:v>
                </c:pt>
                <c:pt idx="16">
                  <c:v>45460</c:v>
                </c:pt>
                <c:pt idx="17">
                  <c:v>45461</c:v>
                </c:pt>
                <c:pt idx="18">
                  <c:v>45462</c:v>
                </c:pt>
                <c:pt idx="19">
                  <c:v>45463</c:v>
                </c:pt>
                <c:pt idx="20">
                  <c:v>45464</c:v>
                </c:pt>
                <c:pt idx="21">
                  <c:v>45465</c:v>
                </c:pt>
                <c:pt idx="22">
                  <c:v>45466</c:v>
                </c:pt>
                <c:pt idx="23">
                  <c:v>45467</c:v>
                </c:pt>
                <c:pt idx="24">
                  <c:v>45468</c:v>
                </c:pt>
                <c:pt idx="25">
                  <c:v>45469</c:v>
                </c:pt>
                <c:pt idx="26">
                  <c:v>45470</c:v>
                </c:pt>
                <c:pt idx="27">
                  <c:v>45471</c:v>
                </c:pt>
                <c:pt idx="28">
                  <c:v>45472</c:v>
                </c:pt>
                <c:pt idx="29">
                  <c:v>45473</c:v>
                </c:pt>
              </c:numCache>
            </c:numRef>
          </c:cat>
          <c:val>
            <c:numRef>
              <c:f>Reclamações!$U$3:$U$33</c:f>
              <c:numCache>
                <c:formatCode>0.00%</c:formatCode>
                <c:ptCount val="31"/>
                <c:pt idx="0">
                  <c:v>1.4E-3</c:v>
                </c:pt>
                <c:pt idx="1">
                  <c:v>1.4E-3</c:v>
                </c:pt>
                <c:pt idx="2">
                  <c:v>1.4E-3</c:v>
                </c:pt>
                <c:pt idx="3">
                  <c:v>1.4E-3</c:v>
                </c:pt>
                <c:pt idx="4">
                  <c:v>1.4E-3</c:v>
                </c:pt>
                <c:pt idx="5">
                  <c:v>1.4E-3</c:v>
                </c:pt>
                <c:pt idx="6">
                  <c:v>1.4E-3</c:v>
                </c:pt>
                <c:pt idx="7">
                  <c:v>1.4E-3</c:v>
                </c:pt>
                <c:pt idx="8">
                  <c:v>1.4E-3</c:v>
                </c:pt>
                <c:pt idx="9">
                  <c:v>1.4E-3</c:v>
                </c:pt>
                <c:pt idx="10">
                  <c:v>1.4E-3</c:v>
                </c:pt>
                <c:pt idx="11">
                  <c:v>1.4E-3</c:v>
                </c:pt>
                <c:pt idx="12">
                  <c:v>1.4E-3</c:v>
                </c:pt>
                <c:pt idx="13">
                  <c:v>1.4E-3</c:v>
                </c:pt>
                <c:pt idx="14">
                  <c:v>1.4E-3</c:v>
                </c:pt>
                <c:pt idx="15">
                  <c:v>1.4E-3</c:v>
                </c:pt>
                <c:pt idx="16">
                  <c:v>1.4E-3</c:v>
                </c:pt>
                <c:pt idx="17">
                  <c:v>1.4E-3</c:v>
                </c:pt>
                <c:pt idx="18">
                  <c:v>1.4E-3</c:v>
                </c:pt>
                <c:pt idx="19">
                  <c:v>1.4E-3</c:v>
                </c:pt>
                <c:pt idx="20">
                  <c:v>1.4E-3</c:v>
                </c:pt>
                <c:pt idx="21">
                  <c:v>1.4E-3</c:v>
                </c:pt>
                <c:pt idx="22">
                  <c:v>1.4E-3</c:v>
                </c:pt>
                <c:pt idx="23">
                  <c:v>1.4E-3</c:v>
                </c:pt>
                <c:pt idx="24">
                  <c:v>1.4E-3</c:v>
                </c:pt>
                <c:pt idx="25">
                  <c:v>1.4E-3</c:v>
                </c:pt>
                <c:pt idx="26">
                  <c:v>1.4E-3</c:v>
                </c:pt>
                <c:pt idx="27">
                  <c:v>1.4E-3</c:v>
                </c:pt>
                <c:pt idx="28">
                  <c:v>1.4E-3</c:v>
                </c:pt>
                <c:pt idx="29">
                  <c:v>1.4E-3</c:v>
                </c:pt>
                <c:pt idx="30">
                  <c:v>1.4E-3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DDB3-43C4-8AD6-F122EBF7A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9695696"/>
        <c:axId val="1569696528"/>
      </c:lineChart>
      <c:dateAx>
        <c:axId val="15696956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9696528"/>
        <c:crosses val="autoZero"/>
        <c:auto val="1"/>
        <c:lblOffset val="100"/>
        <c:baseTimeUnit val="days"/>
      </c:dateAx>
      <c:valAx>
        <c:axId val="1569696528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569695696"/>
        <c:crosses val="autoZero"/>
        <c:crossBetween val="between"/>
      </c:valAx>
      <c:spPr>
        <a:solidFill>
          <a:sysClr val="window" lastClr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ysClr val="window" lastClr="FFFFFF"/>
    </a:solidFill>
    <a:ln>
      <a:solidFill>
        <a:sysClr val="windowText" lastClr="000000"/>
      </a:solidFill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A19AD-71B1-43B4-A29D-E4EBC59EA7DC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A550C-4325-43F4-8DB9-39A4CBE693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8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582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0105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226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526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014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841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72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75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86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baseline="0"/>
          </a:p>
          <a:p>
            <a:endParaRPr lang="es-CL" baseline="0"/>
          </a:p>
          <a:p>
            <a:r>
              <a:rPr lang="es-CL" baseline="0"/>
              <a:t>.</a:t>
            </a:r>
          </a:p>
          <a:p>
            <a:endParaRPr lang="es-CL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E723C8-5EA3-45DE-9414-9B8E258112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03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35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61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917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141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57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0253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4589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- Adicionar dados mensais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A550C-4325-43F4-8DB9-39A4CBE6933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864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31411-3382-43C9-B420-A0DA8D3B2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8B8574-8E93-4BF6-B674-3C21C023C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647E36-953A-4ED9-9582-891F0384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378FB2B-F48C-47F0-BF14-1492A566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62E38C-8405-4C27-A32D-4096DEAEC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5F5912-CE57-E6D7-9C32-D06135F92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800" y="136525"/>
            <a:ext cx="1296000" cy="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2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EDB13-5AC6-4F5C-9CED-69CAF54B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16EB92-D3E3-4AC0-8B85-C08FF185D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1ACE2D-BD2E-4EB6-B33B-20AFD221E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D662C3-5AC9-4070-A9DE-B1E6D971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AE45AE-8A1B-4B6F-AC34-2AB75DB1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96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F274C6C-4BEA-404D-8A64-E1FD8206B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28604D2-707A-4CF5-BCD4-84C97C2C0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1A16CB-CC0F-49D9-A5DE-80E1F9260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0EFEFB-986D-4C18-AABE-6B641BA8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0E4A5-769C-492F-BEBF-81998FD49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79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AACBF-BFBF-4FAA-8D7E-AA7EF141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BE134-2625-4950-9133-0B1CA3861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BD4056-7C8C-4F07-A65C-C17042970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79B60C-F02D-47EF-B7EF-A509CCE6C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9536DF-0A1B-456D-B1B0-7F8A797F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47F74DC-98E7-6697-3CE9-5BF0EE535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800" y="136525"/>
            <a:ext cx="1296000" cy="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6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B3228-7A33-4025-913A-2C3251081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1F4A54-958F-4BDA-9351-136ED2F61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BFE232-BC8E-4AA7-A371-A41DF4AF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E4CF80-FA70-4BED-9DAD-87165C4C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8BDE486-292B-495B-9728-89BCFBBA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AC49FD0-066F-BB41-9F0B-A343795A39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75800" y="136525"/>
            <a:ext cx="1296000" cy="1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3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6A59B-CDDE-4907-B586-B646D55F5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313F08-361D-4460-A1D8-042071670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795269-367D-48C2-A55C-6C1888B2E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35AE99-F0C2-40E1-8E78-1B2E0C62D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29FFBC-6ABD-40EB-A2A2-6CD3970B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5A71A7C-C718-4EB9-B61F-B3138980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76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A0E96-BF31-4BA5-B155-AF3B8E86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382B87-CA7E-4ED1-A92F-738D646CE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8C0F42-7F9C-475B-8D56-4C9C980EC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F04A28-4B15-4AF4-826E-34767FAF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DD7B792-647C-44FF-9A58-D8EF8CE1A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FC294CE-8E69-40AC-B0FF-BC1C1F09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9F46BC3-6BA0-4801-8E66-207452EF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8E4D775-B8FF-4D07-9EAC-39BD06C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8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E5966-7F2F-4D23-B339-4ADBABCD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30FFC32-1B3E-49DE-9A33-27FD702C0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74B4D0-DCA8-4754-B0CC-F5C3EF58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86B3141-C8B2-435B-82AF-8CDD429C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025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D98573-DD4B-4FF8-B955-C4CAB55A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6992D3-4A71-4BB7-97D1-C73D45A3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030F6B-A18A-405F-98CD-E83BB1D0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92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6DF47-4C20-42BC-86CB-7CCEB1FC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DF7258-EDA1-4A42-BE7E-11FD66F6E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78AD13-3815-4448-9602-08B670BA2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9E41E0-0DA3-4250-8F80-1B9404E11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5BF42C9-155C-41A2-82B4-7F5AAE0DF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7A6C1A-CBC1-484F-9AE6-D1FCD4EA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04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7D1FE-DB58-46EC-88DA-377C3497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9F6557-C94F-4303-B60A-E59A42EF1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E3BB80-6FD1-43DE-8651-219BA0D92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0ACB32D-E772-4885-8D6A-1C35605D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10D906-787D-468B-B63F-6D8596C6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21354EA-D392-418D-9E5F-767CA1FE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66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97C181-A05F-46A3-8A76-5387B47B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AA458B-CA2E-4E57-AF19-8BA86F320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148673-7AFB-4F00-A053-E81D6D86F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D95A5-5D0C-4F62-9592-34D584431EC4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E0AEBA-6BE7-434A-8FA7-DC602822C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33D09-FE07-4F8D-9D17-1FE80F939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F966C-4A58-4AF9-B683-2A167A1A807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MSIPCMContentMarking" descr="{&quot;HashCode&quot;:905108722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AFC985A3-EDB0-44BA-94C1-5011A94E8391}"/>
              </a:ext>
            </a:extLst>
          </p:cNvPr>
          <p:cNvSpPr txBox="1"/>
          <p:nvPr userDrawn="1"/>
        </p:nvSpPr>
        <p:spPr>
          <a:xfrm>
            <a:off x="0" y="0"/>
            <a:ext cx="1387009" cy="2343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747474"/>
                </a:solidFill>
                <a:latin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329852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116520-F1C3-8A74-23A0-4663E81B6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09D01EF-155D-320F-BBE7-D0BC77A9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40" y="0"/>
            <a:ext cx="12218640" cy="6894708"/>
          </a:xfrm>
          <a:prstGeom prst="rect">
            <a:avLst/>
          </a:prstGeom>
          <a:gradFill flip="none" rotWithShape="1">
            <a:gsLst>
              <a:gs pos="0">
                <a:srgbClr val="4F5965">
                  <a:alpha val="50000"/>
                </a:srgbClr>
              </a:gs>
              <a:gs pos="76000">
                <a:srgbClr val="17202C">
                  <a:alpha val="37000"/>
                </a:srgbClr>
              </a:gs>
              <a:gs pos="42000">
                <a:srgbClr val="18212C">
                  <a:alpha val="37000"/>
                </a:srgbClr>
              </a:gs>
              <a:gs pos="100000">
                <a:srgbClr val="161E2D">
                  <a:alpha val="58000"/>
                </a:srgbClr>
              </a:gs>
            </a:gsLst>
            <a:lin ang="10800000" scaled="1"/>
            <a:tileRect/>
          </a:gradFill>
        </p:spPr>
      </p:pic>
      <p:sp>
        <p:nvSpPr>
          <p:cNvPr id="6" name="Retângulo 5"/>
          <p:cNvSpPr/>
          <p:nvPr/>
        </p:nvSpPr>
        <p:spPr>
          <a:xfrm>
            <a:off x="0" y="1550248"/>
            <a:ext cx="6701318" cy="2339102"/>
          </a:xfrm>
          <a:prstGeom prst="rect">
            <a:avLst/>
          </a:prstGeom>
        </p:spPr>
        <p:txBody>
          <a:bodyPr wrap="square" lIns="91440" tIns="45720" rIns="91440" bIns="45720" anchor="ctr">
            <a:spAutoFit/>
          </a:bodyPr>
          <a:lstStyle/>
          <a:p>
            <a:pPr marL="163830">
              <a:spcBef>
                <a:spcPts val="5"/>
              </a:spcBef>
            </a:pPr>
            <a:r>
              <a:rPr lang="pt-BR" sz="6000" b="1" spc="20" dirty="0">
                <a:solidFill>
                  <a:schemeClr val="bg1"/>
                </a:solidFill>
                <a:latin typeface="Delivery Cd Black"/>
              </a:rPr>
              <a:t>MBR</a:t>
            </a:r>
          </a:p>
          <a:p>
            <a:pPr marL="163830">
              <a:spcBef>
                <a:spcPts val="5"/>
              </a:spcBef>
            </a:pPr>
            <a:r>
              <a:rPr lang="pt-BR" sz="2400" b="1" spc="20" dirty="0">
                <a:solidFill>
                  <a:schemeClr val="bg1"/>
                </a:solidFill>
                <a:latin typeface="Delivery Cd Black"/>
              </a:rPr>
              <a:t>Monthly Business Review</a:t>
            </a:r>
          </a:p>
          <a:p>
            <a:pPr marL="163830">
              <a:spcBef>
                <a:spcPts val="5"/>
              </a:spcBef>
            </a:pPr>
            <a:r>
              <a:rPr lang="pt-BR" sz="2400" b="1" spc="20" dirty="0">
                <a:solidFill>
                  <a:schemeClr val="bg1"/>
                </a:solidFill>
                <a:latin typeface="Delivery Cd Black"/>
              </a:rPr>
              <a:t>Nespresso</a:t>
            </a:r>
            <a:endParaRPr lang="pt-BR" sz="2400" dirty="0">
              <a:solidFill>
                <a:schemeClr val="bg1"/>
              </a:solidFill>
            </a:endParaRPr>
          </a:p>
          <a:p>
            <a:pPr marL="163830">
              <a:spcBef>
                <a:spcPts val="5"/>
              </a:spcBef>
            </a:pPr>
            <a:endParaRPr lang="pt-BR" sz="2000" spc="20" dirty="0">
              <a:solidFill>
                <a:schemeClr val="bg1"/>
              </a:solidFill>
              <a:latin typeface="Delivery Cd Black"/>
            </a:endParaRPr>
          </a:p>
          <a:p>
            <a:pPr marL="163830">
              <a:spcBef>
                <a:spcPts val="5"/>
              </a:spcBef>
            </a:pPr>
            <a:r>
              <a:rPr lang="pt-BR" spc="20" dirty="0">
                <a:solidFill>
                  <a:schemeClr val="bg1"/>
                </a:solidFill>
                <a:latin typeface="Delivery Cd Black"/>
              </a:rPr>
              <a:t>Resultados de Junho</a:t>
            </a:r>
            <a:endParaRPr lang="pt-BR" sz="2000" spc="20" dirty="0">
              <a:solidFill>
                <a:schemeClr val="bg1"/>
              </a:solidFill>
              <a:latin typeface="Delivery Cd Black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A7FF4BD-2D1B-4020-8101-81C123A597FE}"/>
              </a:ext>
            </a:extLst>
          </p:cNvPr>
          <p:cNvSpPr/>
          <p:nvPr/>
        </p:nvSpPr>
        <p:spPr>
          <a:xfrm>
            <a:off x="-26640" y="5973417"/>
            <a:ext cx="12218640" cy="921291"/>
          </a:xfrm>
          <a:prstGeom prst="rect">
            <a:avLst/>
          </a:prstGeom>
          <a:gradFill flip="none" rotWithShape="1">
            <a:gsLst>
              <a:gs pos="66000">
                <a:srgbClr val="FFCC00">
                  <a:alpha val="67000"/>
                </a:srgbClr>
              </a:gs>
              <a:gs pos="100000">
                <a:srgbClr val="FFCC00">
                  <a:shade val="67500"/>
                  <a:satMod val="115000"/>
                </a:srgbClr>
              </a:gs>
              <a:gs pos="41000">
                <a:srgbClr val="FFCC00">
                  <a:shade val="100000"/>
                  <a:satMod val="115000"/>
                  <a:alpha val="28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2A683B9-C8A9-4421-B8FB-57A54C491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8" y="6288130"/>
            <a:ext cx="1529185" cy="212351"/>
          </a:xfrm>
          <a:prstGeom prst="rect">
            <a:avLst/>
          </a:prstGeom>
        </p:spPr>
      </p:pic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D9F514-5BA0-49FE-B351-DB558870E89E}"/>
              </a:ext>
            </a:extLst>
          </p:cNvPr>
          <p:cNvSpPr txBox="1">
            <a:spLocks/>
          </p:cNvSpPr>
          <p:nvPr/>
        </p:nvSpPr>
        <p:spPr>
          <a:xfrm>
            <a:off x="-22427" y="5591169"/>
            <a:ext cx="4644724" cy="724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350" b="1" dirty="0" err="1">
                <a:solidFill>
                  <a:schemeClr val="bg1"/>
                </a:solidFill>
                <a:latin typeface="Delivery"/>
                <a:ea typeface="Delivery"/>
                <a:cs typeface="Delivery"/>
              </a:rPr>
              <a:t>Araçariguama</a:t>
            </a:r>
            <a:r>
              <a:rPr lang="en-US" sz="1350" b="1" dirty="0">
                <a:solidFill>
                  <a:schemeClr val="bg1"/>
                </a:solidFill>
                <a:latin typeface="Delivery"/>
                <a:ea typeface="Delivery"/>
                <a:cs typeface="Delivery"/>
              </a:rPr>
              <a:t>, </a:t>
            </a:r>
            <a:r>
              <a:rPr lang="en-US" sz="1350" b="1" dirty="0" err="1">
                <a:solidFill>
                  <a:schemeClr val="bg1"/>
                </a:solidFill>
                <a:latin typeface="Delivery"/>
                <a:ea typeface="Delivery"/>
                <a:cs typeface="Delivery"/>
              </a:rPr>
              <a:t>Julho</a:t>
            </a:r>
            <a:r>
              <a:rPr lang="en-US" sz="1350" b="1" dirty="0">
                <a:solidFill>
                  <a:schemeClr val="bg1"/>
                </a:solidFill>
                <a:latin typeface="Delivery"/>
                <a:ea typeface="Delivery"/>
                <a:cs typeface="Delivery"/>
              </a:rPr>
              <a:t> de 2024</a:t>
            </a:r>
          </a:p>
          <a:p>
            <a:pPr algn="l"/>
            <a:endParaRPr lang="en-US" sz="1350" b="1" dirty="0">
              <a:solidFill>
                <a:schemeClr val="bg1"/>
              </a:solidFill>
              <a:latin typeface="Delivery" panose="020F0503020204020204" pitchFamily="34" charset="0"/>
              <a:ea typeface="Delivery" panose="020F0503020204020204" pitchFamily="34" charset="0"/>
              <a:cs typeface="Delivery" panose="020F0503020204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4DF121-893E-8042-4B39-F8F583206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3164" y="6136152"/>
            <a:ext cx="497140" cy="45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40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87848" y="306375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- SLAs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17827172-467C-BDCD-6A7D-85E11EA5C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948956"/>
              </p:ext>
            </p:extLst>
          </p:nvPr>
        </p:nvGraphicFramePr>
        <p:xfrm>
          <a:off x="1862980" y="982240"/>
          <a:ext cx="8587760" cy="2767965"/>
        </p:xfrm>
        <a:graphic>
          <a:graphicData uri="http://schemas.openxmlformats.org/drawingml/2006/table">
            <a:tbl>
              <a:tblPr/>
              <a:tblGrid>
                <a:gridCol w="2629276">
                  <a:extLst>
                    <a:ext uri="{9D8B030D-6E8A-4147-A177-3AD203B41FA5}">
                      <a16:colId xmlns:a16="http://schemas.microsoft.com/office/drawing/2014/main" val="3598947144"/>
                    </a:ext>
                  </a:extLst>
                </a:gridCol>
                <a:gridCol w="427218">
                  <a:extLst>
                    <a:ext uri="{9D8B030D-6E8A-4147-A177-3AD203B41FA5}">
                      <a16:colId xmlns:a16="http://schemas.microsoft.com/office/drawing/2014/main" val="3879577649"/>
                    </a:ext>
                  </a:extLst>
                </a:gridCol>
                <a:gridCol w="892132">
                  <a:extLst>
                    <a:ext uri="{9D8B030D-6E8A-4147-A177-3AD203B41FA5}">
                      <a16:colId xmlns:a16="http://schemas.microsoft.com/office/drawing/2014/main" val="2865290503"/>
                    </a:ext>
                  </a:extLst>
                </a:gridCol>
                <a:gridCol w="120650">
                  <a:extLst>
                    <a:ext uri="{9D8B030D-6E8A-4147-A177-3AD203B41FA5}">
                      <a16:colId xmlns:a16="http://schemas.microsoft.com/office/drawing/2014/main" val="3455612800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835712012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967739701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451395078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378999992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606443672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1551198628"/>
                    </a:ext>
                  </a:extLst>
                </a:gridCol>
                <a:gridCol w="120650">
                  <a:extLst>
                    <a:ext uri="{9D8B030D-6E8A-4147-A177-3AD203B41FA5}">
                      <a16:colId xmlns:a16="http://schemas.microsoft.com/office/drawing/2014/main" val="1591152885"/>
                    </a:ext>
                  </a:extLst>
                </a:gridCol>
                <a:gridCol w="628262">
                  <a:extLst>
                    <a:ext uri="{9D8B030D-6E8A-4147-A177-3AD203B41FA5}">
                      <a16:colId xmlns:a16="http://schemas.microsoft.com/office/drawing/2014/main" val="37538769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Indicador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Classe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Target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jan/24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fev/24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mar/24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abr/24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mai/24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jun/24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FY 2024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268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Backlog CD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&lt;0,8%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0,79%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6,30%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0,54%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2,19%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900" b="0" i="0" u="none" strike="noStrike" dirty="0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1,65%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84542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BTQ OTIF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&gt;= 97%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99,14%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98,95%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97,88%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97,76%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97,07%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98,28%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98,18%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09633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IRA (Inventory Record Accuracy)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&gt;=97%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98,84%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98,56%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99,93%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100,00%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99,36%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100,00%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99,45%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642831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Reclamação por inversão de produtos B2B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&lt;=0,05%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5445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Reclamação por inversão de produtos B2C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&lt;=0,05%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3880287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Reclamações por falta de produto B2B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&lt;=0,09%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0,02%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24787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Reclamações por falta de produto B2C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&lt;=0,09%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0,13%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0,13%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4757"/>
                  </a:ext>
                </a:extLst>
              </a:tr>
            </a:tbl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DAC0A445-E206-4EA9-AE2B-24DF1F96D8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950769"/>
              </p:ext>
            </p:extLst>
          </p:nvPr>
        </p:nvGraphicFramePr>
        <p:xfrm>
          <a:off x="1862977" y="4002641"/>
          <a:ext cx="8587759" cy="23308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F014161-F988-672A-9CB2-7CE5866634A6}"/>
              </a:ext>
            </a:extLst>
          </p:cNvPr>
          <p:cNvCxnSpPr>
            <a:cxnSpLocks/>
          </p:cNvCxnSpPr>
          <p:nvPr/>
        </p:nvCxnSpPr>
        <p:spPr>
          <a:xfrm>
            <a:off x="3115744" y="3933784"/>
            <a:ext cx="0" cy="2528485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292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570885" y="91014"/>
            <a:ext cx="8318500" cy="624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- Backlog</a:t>
            </a:r>
          </a:p>
        </p:txBody>
      </p:sp>
      <p:sp>
        <p:nvSpPr>
          <p:cNvPr id="73" name="Textplatzhalter 14">
            <a:extLst>
              <a:ext uri="{FF2B5EF4-FFF2-40B4-BE49-F238E27FC236}">
                <a16:creationId xmlns:a16="http://schemas.microsoft.com/office/drawing/2014/main" id="{E166A649-F780-4721-A7F7-3E111176A621}"/>
              </a:ext>
            </a:extLst>
          </p:cNvPr>
          <p:cNvSpPr txBox="1">
            <a:spLocks/>
          </p:cNvSpPr>
          <p:nvPr/>
        </p:nvSpPr>
        <p:spPr>
          <a:xfrm>
            <a:off x="10621115" y="502367"/>
            <a:ext cx="1882250" cy="4003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>
                <a:solidFill>
                  <a:schemeClr val="tx1"/>
                </a:solidFill>
              </a:rPr>
              <a:t>Backlog:</a:t>
            </a:r>
            <a:r>
              <a:rPr lang="en-US" sz="1400" b="1" dirty="0">
                <a:solidFill>
                  <a:srgbClr val="FF0000"/>
                </a:solidFill>
              </a:rPr>
              <a:t> 2,16%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1AEA28-F42E-FF7F-2406-1D2C14DAB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4" t="-691" r="334" b="33558"/>
          <a:stretch/>
        </p:blipFill>
        <p:spPr>
          <a:xfrm>
            <a:off x="1616017" y="3964373"/>
            <a:ext cx="10327764" cy="2811699"/>
          </a:xfrm>
          <a:prstGeom prst="rect">
            <a:avLst/>
          </a:prstGeom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494DB468-77B9-4698-8D3A-51B4EE3990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6297714"/>
              </p:ext>
            </p:extLst>
          </p:nvPr>
        </p:nvGraphicFramePr>
        <p:xfrm>
          <a:off x="1642317" y="834629"/>
          <a:ext cx="10301464" cy="3078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3377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87848" y="35774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– BTQ OTIFF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977C790E-CF0C-403A-A494-66E4429DEB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0849278"/>
              </p:ext>
            </p:extLst>
          </p:nvPr>
        </p:nvGraphicFramePr>
        <p:xfrm>
          <a:off x="1777274" y="1119752"/>
          <a:ext cx="10216458" cy="4088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CB6A20F0-E7C5-518A-BBF7-064DA68133D1}"/>
              </a:ext>
            </a:extLst>
          </p:cNvPr>
          <p:cNvSpPr txBox="1">
            <a:spLocks/>
          </p:cNvSpPr>
          <p:nvPr/>
        </p:nvSpPr>
        <p:spPr>
          <a:xfrm>
            <a:off x="10309750" y="471578"/>
            <a:ext cx="188225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>
                <a:solidFill>
                  <a:schemeClr val="tx1"/>
                </a:solidFill>
              </a:rPr>
              <a:t>BTQ OTIFF:</a:t>
            </a:r>
            <a:r>
              <a:rPr lang="en-US" sz="1400" b="1" dirty="0">
                <a:solidFill>
                  <a:srgbClr val="00B050"/>
                </a:solidFill>
              </a:rPr>
              <a:t> 98,28%</a:t>
            </a: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1DB88672-D953-D0CC-B69A-AB0A5D98C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36582"/>
              </p:ext>
            </p:extLst>
          </p:nvPr>
        </p:nvGraphicFramePr>
        <p:xfrm>
          <a:off x="1777274" y="5519950"/>
          <a:ext cx="2438400" cy="3810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159900635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82160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6858181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602262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Q3 2024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mai/24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jun/24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% Adr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998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OTIF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5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94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28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501739" y="134822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– CAPA </a:t>
            </a:r>
            <a:r>
              <a:rPr lang="en-US" sz="3200" b="1" err="1">
                <a:solidFill>
                  <a:srgbClr val="FFCC00"/>
                </a:solidFill>
              </a:rPr>
              <a:t>Reclamações</a:t>
            </a:r>
            <a:r>
              <a:rPr lang="en-US" sz="3200" b="1">
                <a:solidFill>
                  <a:srgbClr val="FFCC00"/>
                </a:solidFill>
              </a:rPr>
              <a:t> 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C0F6C1C-BAC8-3480-367C-D7D8A6EFDC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514934"/>
              </p:ext>
            </p:extLst>
          </p:nvPr>
        </p:nvGraphicFramePr>
        <p:xfrm>
          <a:off x="1607397" y="822937"/>
          <a:ext cx="10195333" cy="5724317"/>
        </p:xfrm>
        <a:graphic>
          <a:graphicData uri="http://schemas.openxmlformats.org/drawingml/2006/table">
            <a:tbl>
              <a:tblPr/>
              <a:tblGrid>
                <a:gridCol w="991677">
                  <a:extLst>
                    <a:ext uri="{9D8B030D-6E8A-4147-A177-3AD203B41FA5}">
                      <a16:colId xmlns:a16="http://schemas.microsoft.com/office/drawing/2014/main" val="604627887"/>
                    </a:ext>
                  </a:extLst>
                </a:gridCol>
                <a:gridCol w="913680">
                  <a:extLst>
                    <a:ext uri="{9D8B030D-6E8A-4147-A177-3AD203B41FA5}">
                      <a16:colId xmlns:a16="http://schemas.microsoft.com/office/drawing/2014/main" val="2433933668"/>
                    </a:ext>
                  </a:extLst>
                </a:gridCol>
                <a:gridCol w="2462480">
                  <a:extLst>
                    <a:ext uri="{9D8B030D-6E8A-4147-A177-3AD203B41FA5}">
                      <a16:colId xmlns:a16="http://schemas.microsoft.com/office/drawing/2014/main" val="1495867413"/>
                    </a:ext>
                  </a:extLst>
                </a:gridCol>
                <a:gridCol w="2551619">
                  <a:extLst>
                    <a:ext uri="{9D8B030D-6E8A-4147-A177-3AD203B41FA5}">
                      <a16:colId xmlns:a16="http://schemas.microsoft.com/office/drawing/2014/main" val="3321966735"/>
                    </a:ext>
                  </a:extLst>
                </a:gridCol>
                <a:gridCol w="1359378">
                  <a:extLst>
                    <a:ext uri="{9D8B030D-6E8A-4147-A177-3AD203B41FA5}">
                      <a16:colId xmlns:a16="http://schemas.microsoft.com/office/drawing/2014/main" val="3930612458"/>
                    </a:ext>
                  </a:extLst>
                </a:gridCol>
                <a:gridCol w="791113">
                  <a:extLst>
                    <a:ext uri="{9D8B030D-6E8A-4147-A177-3AD203B41FA5}">
                      <a16:colId xmlns:a16="http://schemas.microsoft.com/office/drawing/2014/main" val="1184444397"/>
                    </a:ext>
                  </a:extLst>
                </a:gridCol>
                <a:gridCol w="1125386">
                  <a:extLst>
                    <a:ext uri="{9D8B030D-6E8A-4147-A177-3AD203B41FA5}">
                      <a16:colId xmlns:a16="http://schemas.microsoft.com/office/drawing/2014/main" val="990176013"/>
                    </a:ext>
                  </a:extLst>
                </a:gridCol>
              </a:tblGrid>
              <a:tr h="219269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Mês: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35781" marR="3976" marT="3976" marB="286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Plano de ação Reclamações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5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5781" marR="3976" marT="3976" marB="286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5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5781" marR="3976" marT="3976" marB="286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5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5781" marR="3976" marT="3976" marB="286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1050" b="1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5781" marR="3976" marT="3976" marB="28625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876354"/>
                  </a:ext>
                </a:extLst>
              </a:tr>
              <a:tr h="492966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Tema: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Plano de Ação para reduzir as reclamações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gridSpan="3"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362964"/>
                  </a:ext>
                </a:extLst>
              </a:tr>
              <a:tr h="165350">
                <a:tc>
                  <a:txBody>
                    <a:bodyPr/>
                    <a:lstStyle/>
                    <a:p>
                      <a:pPr algn="l" fontAlgn="t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Data:</a:t>
                      </a:r>
                    </a:p>
                  </a:txBody>
                  <a:tcPr marL="35781" marR="3976" marT="3976" marB="286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13/09/2023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7330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Local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Teams Meeting / Presencial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32101"/>
                  </a:ext>
                </a:extLst>
              </a:tr>
              <a:tr h="165350">
                <a:tc>
                  <a:txBody>
                    <a:bodyPr/>
                    <a:lstStyle/>
                    <a:p>
                      <a:pPr algn="l" fontAlgn="t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Participantes</a:t>
                      </a:r>
                    </a:p>
                  </a:txBody>
                  <a:tcPr marL="35781" marR="3976" marT="3976" marB="2862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Orlando Ferreira, Rodrigo Alves, Murilo Pedroso, Paulo Rocha e Natalia Estefania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571078"/>
                  </a:ext>
                </a:extLst>
              </a:tr>
              <a:tr h="179900"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781" marR="3976" marT="3976" marB="28625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31949"/>
                  </a:ext>
                </a:extLst>
              </a:tr>
              <a:tr h="165350"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#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Data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Assunto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Plano de ação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Responsável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Prazo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Status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58869"/>
                  </a:ext>
                </a:extLst>
              </a:tr>
              <a:tr h="261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Feedback equipe operacional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feedback na equipe operacional que apresentou alguma reclamação do mês de Agosto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T1 Orlando / T2 Rodrigo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08/09/2023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546400"/>
                  </a:ext>
                </a:extLst>
              </a:tr>
              <a:tr h="3378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confirmação de processo de separação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Hyper care da separação da PTL pela qualidade, supervisão e inventário, três vezes por semana até o fim de setembro.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T1 Orlando / T2 Rodrigo + Leandro e Natalia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Acompanhamento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292484"/>
                  </a:ext>
                </a:extLst>
              </a:tr>
              <a:tr h="278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Informação sobre reclamações diárias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Enviar diariamente as reclamações com a descrição dos usuários envolvidos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Murilo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Acompanhamento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195433"/>
                  </a:ext>
                </a:extLst>
              </a:tr>
              <a:tr h="2783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4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Colaboradores envolvidos nas reclamações do dia anterior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os feedbacks diário dos colaboradores envolvidos nas reclamações do dia anterior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T1 Orlando / T2 Rodrigo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Acompanhamento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237484"/>
                  </a:ext>
                </a:extLst>
              </a:tr>
              <a:tr h="2392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5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Teste pedido fake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Criar pedido fake para as 10 PTL's com o objetivo de validar se todas as PTL's estão ascendendo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T1 Orlando / T2 Rodrigo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4125085"/>
                  </a:ext>
                </a:extLst>
              </a:tr>
              <a:tr h="261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6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Elaboração de documento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Criar documento para o processo de analise de reclamações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Murilo / Matheus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Em Andamento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858735"/>
                  </a:ext>
                </a:extLst>
              </a:tr>
              <a:tr h="26188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7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Identificação das PTL coloridas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a identificação de todas as PTL's com os SKU's impressos de forma colorida 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Paulo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08/09/2023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977170"/>
                  </a:ext>
                </a:extLst>
              </a:tr>
              <a:tr h="1653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8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Pedido de campanha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Criar pedido fake contendo os níveis de campanha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Murilo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08068"/>
                  </a:ext>
                </a:extLst>
              </a:tr>
              <a:tr h="4390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9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Check list PTL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Incluir no check list os campos indicando se a PTL possui os insumos necessários para o fechamento das caixas, ex: caixas abastecidas, Calço e fragmentado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Orlando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Em Andamento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140430"/>
                  </a:ext>
                </a:extLst>
              </a:tr>
              <a:tr h="2392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10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Cadastro de embalagens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Verificar cadastro de caixas ativas no JDA que contenha fisicamente e ajustar as que não estão.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Paulo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618180"/>
                  </a:ext>
                </a:extLst>
              </a:tr>
              <a:tr h="2392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11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Cadastro de itens, acessórios, cafés e maquinas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cubagem dos acessórios e cafés do B2C e B2B.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Paulo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Em Andamento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153679"/>
                  </a:ext>
                </a:extLst>
              </a:tr>
              <a:tr h="3378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12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Check list Reabastecimento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Criar um check list no Buffer Nespresso, incluir a verificação dos Cafés, da Placa de Identificação, turno e pessoa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Murilo Pedroso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Em Andamento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557662"/>
                  </a:ext>
                </a:extLst>
              </a:tr>
              <a:tr h="33788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WI-14119 - PLANEJAMENTO E ALOCAÇÃO DE PEDIDOS NE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auditoria de processos na instrução de trabalho, para validar se todo o processo está conforme o realizado e identificar possíveis gaps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Suele Treska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22/09/2023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Finalizado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915220"/>
                  </a:ext>
                </a:extLst>
              </a:tr>
              <a:tr h="23929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14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15/09/2023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Padronizar o Buffer da Nespresso, verificar modelo aplicado a outras operações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Realizar orçamento e instalação do varal para o Buffer da Nespresso.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7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Alan Caique / Rodrigo Borba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30/09/2023</a:t>
                      </a:r>
                    </a:p>
                  </a:txBody>
                  <a:tcPr marL="3976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Verdana" panose="020B0604030504040204" pitchFamily="34" charset="0"/>
                        </a:rPr>
                        <a:t>Em Andamento</a:t>
                      </a:r>
                    </a:p>
                  </a:txBody>
                  <a:tcPr marL="35781" marR="3976" marT="3976" marB="286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0237905"/>
                  </a:ext>
                </a:extLst>
              </a:tr>
            </a:tbl>
          </a:graphicData>
        </a:graphic>
      </p:graphicFrame>
      <p:pic>
        <p:nvPicPr>
          <p:cNvPr id="3" name="Picture 1">
            <a:extLst>
              <a:ext uri="{FF2B5EF4-FFF2-40B4-BE49-F238E27FC236}">
                <a16:creationId xmlns:a16="http://schemas.microsoft.com/office/drawing/2014/main" id="{326776D6-382D-4A4F-8E1B-6864077E3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294" y="1311455"/>
            <a:ext cx="201358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38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519096" y="6264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– </a:t>
            </a:r>
            <a:r>
              <a:rPr lang="en-US" sz="3200" b="1" err="1">
                <a:solidFill>
                  <a:srgbClr val="FFCC00"/>
                </a:solidFill>
              </a:rPr>
              <a:t>Reclamações</a:t>
            </a:r>
            <a:r>
              <a:rPr lang="en-US" sz="3200" b="1">
                <a:solidFill>
                  <a:srgbClr val="FFCC00"/>
                </a:solidFill>
              </a:rPr>
              <a:t> </a:t>
            </a:r>
          </a:p>
        </p:txBody>
      </p:sp>
      <p:sp>
        <p:nvSpPr>
          <p:cNvPr id="69" name="Textplatzhalter 14">
            <a:extLst>
              <a:ext uri="{FF2B5EF4-FFF2-40B4-BE49-F238E27FC236}">
                <a16:creationId xmlns:a16="http://schemas.microsoft.com/office/drawing/2014/main" id="{2012C597-55B6-4D92-B3F0-10185AB0521C}"/>
              </a:ext>
            </a:extLst>
          </p:cNvPr>
          <p:cNvSpPr txBox="1">
            <a:spLocks/>
          </p:cNvSpPr>
          <p:nvPr/>
        </p:nvSpPr>
        <p:spPr>
          <a:xfrm>
            <a:off x="9813693" y="471578"/>
            <a:ext cx="2143701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dirty="0" err="1">
                <a:solidFill>
                  <a:schemeClr val="tx1"/>
                </a:solidFill>
              </a:rPr>
              <a:t>Reclamações</a:t>
            </a:r>
            <a:r>
              <a:rPr lang="en-US" sz="1400" b="1" dirty="0">
                <a:solidFill>
                  <a:schemeClr val="tx1"/>
                </a:solidFill>
              </a:rPr>
              <a:t>:</a:t>
            </a:r>
            <a:r>
              <a:rPr lang="en-US" sz="1400" b="1" dirty="0">
                <a:solidFill>
                  <a:srgbClr val="00B050"/>
                </a:solidFill>
              </a:rPr>
              <a:t> 0,13%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888F349-4773-43F1-A808-A202EA2567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3574144"/>
              </p:ext>
            </p:extLst>
          </p:nvPr>
        </p:nvGraphicFramePr>
        <p:xfrm>
          <a:off x="1790372" y="1175582"/>
          <a:ext cx="9826956" cy="3440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75D74D51-4240-BD41-485E-1CF791F4B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85940"/>
              </p:ext>
            </p:extLst>
          </p:nvPr>
        </p:nvGraphicFramePr>
        <p:xfrm>
          <a:off x="1802120" y="4720499"/>
          <a:ext cx="9806111" cy="1769079"/>
        </p:xfrm>
        <a:graphic>
          <a:graphicData uri="http://schemas.openxmlformats.org/drawingml/2006/table">
            <a:tbl>
              <a:tblPr/>
              <a:tblGrid>
                <a:gridCol w="3002292">
                  <a:extLst>
                    <a:ext uri="{9D8B030D-6E8A-4147-A177-3AD203B41FA5}">
                      <a16:colId xmlns:a16="http://schemas.microsoft.com/office/drawing/2014/main" val="3304066227"/>
                    </a:ext>
                  </a:extLst>
                </a:gridCol>
                <a:gridCol w="487828">
                  <a:extLst>
                    <a:ext uri="{9D8B030D-6E8A-4147-A177-3AD203B41FA5}">
                      <a16:colId xmlns:a16="http://schemas.microsoft.com/office/drawing/2014/main" val="2053888376"/>
                    </a:ext>
                  </a:extLst>
                </a:gridCol>
                <a:gridCol w="1018699">
                  <a:extLst>
                    <a:ext uri="{9D8B030D-6E8A-4147-A177-3AD203B41FA5}">
                      <a16:colId xmlns:a16="http://schemas.microsoft.com/office/drawing/2014/main" val="980126220"/>
                    </a:ext>
                  </a:extLst>
                </a:gridCol>
                <a:gridCol w="137767">
                  <a:extLst>
                    <a:ext uri="{9D8B030D-6E8A-4147-A177-3AD203B41FA5}">
                      <a16:colId xmlns:a16="http://schemas.microsoft.com/office/drawing/2014/main" val="3626425282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671414171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2994645582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1406662836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4100506099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3019301293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2297936177"/>
                    </a:ext>
                  </a:extLst>
                </a:gridCol>
                <a:gridCol w="137767">
                  <a:extLst>
                    <a:ext uri="{9D8B030D-6E8A-4147-A177-3AD203B41FA5}">
                      <a16:colId xmlns:a16="http://schemas.microsoft.com/office/drawing/2014/main" val="697409096"/>
                    </a:ext>
                  </a:extLst>
                </a:gridCol>
                <a:gridCol w="717394">
                  <a:extLst>
                    <a:ext uri="{9D8B030D-6E8A-4147-A177-3AD203B41FA5}">
                      <a16:colId xmlns:a16="http://schemas.microsoft.com/office/drawing/2014/main" val="1693465625"/>
                    </a:ext>
                  </a:extLst>
                </a:gridCol>
              </a:tblGrid>
              <a:tr h="32397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Indicador 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Classe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Target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jan/24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fev/24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mar/24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abr/24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mai/24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jun/24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FY 2024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119251"/>
                  </a:ext>
                </a:extLst>
              </a:tr>
              <a:tr h="36127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Reclamação por inversão de produtos B2B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&lt;=0,05%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8306734"/>
                  </a:ext>
                </a:extLst>
              </a:tr>
              <a:tr h="36127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Reclamação por inversão de produtos B2C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&lt;=0,05%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408101"/>
                  </a:ext>
                </a:extLst>
              </a:tr>
              <a:tr h="36127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Reclamações por falta de produto B2B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&lt;=0,09%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0,02%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818"/>
                  </a:ext>
                </a:extLst>
              </a:tr>
              <a:tr h="36127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Reclamações por falta de produto B2C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SLA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&lt;=0,09%</a:t>
                      </a:r>
                    </a:p>
                  </a:txBody>
                  <a:tcPr marL="857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0,09%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100" b="0" i="0" u="none" strike="noStrike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000" b="0" i="0" u="none" strike="noStrike" dirty="0">
                          <a:solidFill>
                            <a:srgbClr val="666666"/>
                          </a:solidFill>
                          <a:effectLst/>
                          <a:latin typeface="Delivery" panose="020F0503020204020204" pitchFamily="34" charset="0"/>
                        </a:rPr>
                        <a:t>0,10%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300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87848" y="35774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KPI’s – Scorecard 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EFD1955-7DB5-71A6-A44A-03AF8DA0F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89167"/>
              </p:ext>
            </p:extLst>
          </p:nvPr>
        </p:nvGraphicFramePr>
        <p:xfrm>
          <a:off x="1777273" y="1165307"/>
          <a:ext cx="10149916" cy="4761153"/>
        </p:xfrm>
        <a:graphic>
          <a:graphicData uri="http://schemas.openxmlformats.org/drawingml/2006/table">
            <a:tbl>
              <a:tblPr/>
              <a:tblGrid>
                <a:gridCol w="715108">
                  <a:extLst>
                    <a:ext uri="{9D8B030D-6E8A-4147-A177-3AD203B41FA5}">
                      <a16:colId xmlns:a16="http://schemas.microsoft.com/office/drawing/2014/main" val="4045971310"/>
                    </a:ext>
                  </a:extLst>
                </a:gridCol>
                <a:gridCol w="2272195">
                  <a:extLst>
                    <a:ext uri="{9D8B030D-6E8A-4147-A177-3AD203B41FA5}">
                      <a16:colId xmlns:a16="http://schemas.microsoft.com/office/drawing/2014/main" val="608458334"/>
                    </a:ext>
                  </a:extLst>
                </a:gridCol>
                <a:gridCol w="565166">
                  <a:extLst>
                    <a:ext uri="{9D8B030D-6E8A-4147-A177-3AD203B41FA5}">
                      <a16:colId xmlns:a16="http://schemas.microsoft.com/office/drawing/2014/main" val="1665851364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3174807289"/>
                    </a:ext>
                  </a:extLst>
                </a:gridCol>
                <a:gridCol w="207612">
                  <a:extLst>
                    <a:ext uri="{9D8B030D-6E8A-4147-A177-3AD203B41FA5}">
                      <a16:colId xmlns:a16="http://schemas.microsoft.com/office/drawing/2014/main" val="3275063835"/>
                    </a:ext>
                  </a:extLst>
                </a:gridCol>
                <a:gridCol w="565166">
                  <a:extLst>
                    <a:ext uri="{9D8B030D-6E8A-4147-A177-3AD203B41FA5}">
                      <a16:colId xmlns:a16="http://schemas.microsoft.com/office/drawing/2014/main" val="3070609645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1841182945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720226064"/>
                    </a:ext>
                  </a:extLst>
                </a:gridCol>
                <a:gridCol w="841981">
                  <a:extLst>
                    <a:ext uri="{9D8B030D-6E8A-4147-A177-3AD203B41FA5}">
                      <a16:colId xmlns:a16="http://schemas.microsoft.com/office/drawing/2014/main" val="4278423216"/>
                    </a:ext>
                  </a:extLst>
                </a:gridCol>
                <a:gridCol w="715108">
                  <a:extLst>
                    <a:ext uri="{9D8B030D-6E8A-4147-A177-3AD203B41FA5}">
                      <a16:colId xmlns:a16="http://schemas.microsoft.com/office/drawing/2014/main" val="2496027986"/>
                    </a:ext>
                  </a:extLst>
                </a:gridCol>
                <a:gridCol w="807380">
                  <a:extLst>
                    <a:ext uri="{9D8B030D-6E8A-4147-A177-3AD203B41FA5}">
                      <a16:colId xmlns:a16="http://schemas.microsoft.com/office/drawing/2014/main" val="239672767"/>
                    </a:ext>
                  </a:extLst>
                </a:gridCol>
                <a:gridCol w="807380">
                  <a:extLst>
                    <a:ext uri="{9D8B030D-6E8A-4147-A177-3AD203B41FA5}">
                      <a16:colId xmlns:a16="http://schemas.microsoft.com/office/drawing/2014/main" val="3787554163"/>
                    </a:ext>
                  </a:extLst>
                </a:gridCol>
                <a:gridCol w="507496">
                  <a:extLst>
                    <a:ext uri="{9D8B030D-6E8A-4147-A177-3AD203B41FA5}">
                      <a16:colId xmlns:a16="http://schemas.microsoft.com/office/drawing/2014/main" val="1052433530"/>
                    </a:ext>
                  </a:extLst>
                </a:gridCol>
              </a:tblGrid>
              <a:tr h="3454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Cliente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M06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YTD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404957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Backlog CD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0,80%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0,79%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0,54%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2,19%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483474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BTQ OTIF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99,14%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98,95%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97,88%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97,76%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97,07%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98,28%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98,51%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9231486"/>
                  </a:ext>
                </a:extLst>
              </a:tr>
              <a:tr h="36117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Inventário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IRA (Inventory Record Accuracy)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98,84%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98,56%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99,36%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99,34%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99733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Reclamação por inversão de produtos B2B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0,04%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810598"/>
                  </a:ext>
                </a:extLst>
              </a:tr>
              <a:tr h="36117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Reclamação por inversão de produtos B2C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49883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Reclamações por falta de produto B2B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0,07%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561943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Reclamações por falta de produto B2C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840623"/>
                  </a:ext>
                </a:extLst>
              </a:tr>
              <a:tr h="55274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Atendimento no prazo das janelas de descarga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5812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Inventário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Avarias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198686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Inventário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Reconciliação de Estoque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95,18%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96,16%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95,75%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95,42%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232740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Inventário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SRA (Stock Record Accuracy)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99,96%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850199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Inbound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 de descarga de veículo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01:00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1:00:00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00:24:07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00:29:45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00:23:15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00:19:11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pt-BR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1,61%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709470"/>
                  </a:ext>
                </a:extLst>
              </a:tr>
              <a:tr h="31406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Inventário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VID (Value of Inventory Difference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KPI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Nespresso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99,99%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080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72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8ACD45AE-1823-2873-A1BF-A534469E8DD8}"/>
              </a:ext>
            </a:extLst>
          </p:cNvPr>
          <p:cNvSpPr/>
          <p:nvPr/>
        </p:nvSpPr>
        <p:spPr>
          <a:xfrm>
            <a:off x="1575261" y="4151741"/>
            <a:ext cx="7194226" cy="8634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4782" y="-4113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205576"/>
            <a:chOff x="264811" y="2692849"/>
            <a:chExt cx="867304" cy="1205576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205576"/>
              <a:chOff x="286582" y="152399"/>
              <a:chExt cx="932618" cy="1296363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74850"/>
            <a:chOff x="264811" y="5423491"/>
            <a:chExt cx="867304" cy="1374850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74850"/>
              <a:chOff x="286582" y="152399"/>
              <a:chExt cx="932618" cy="1478387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63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0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66677" y="49394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W2W  SETEMBRO- NESPRESSO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407F97-6284-0353-A09B-F01BECA56FB6}"/>
              </a:ext>
            </a:extLst>
          </p:cNvPr>
          <p:cNvSpPr txBox="1"/>
          <p:nvPr/>
        </p:nvSpPr>
        <p:spPr>
          <a:xfrm>
            <a:off x="1666677" y="738573"/>
            <a:ext cx="10263558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pt-BR"/>
              <a:t>Resumo das contagens.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127C382D-C15B-17F9-E3D4-BA3361021B96}"/>
              </a:ext>
            </a:extLst>
          </p:cNvPr>
          <p:cNvSpPr/>
          <p:nvPr/>
        </p:nvSpPr>
        <p:spPr>
          <a:xfrm>
            <a:off x="9027521" y="1138860"/>
            <a:ext cx="3033341" cy="47876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D52FE53-8FC7-3A8A-321B-D2205970AC58}"/>
              </a:ext>
            </a:extLst>
          </p:cNvPr>
          <p:cNvSpPr txBox="1"/>
          <p:nvPr/>
        </p:nvSpPr>
        <p:spPr>
          <a:xfrm>
            <a:off x="9282418" y="1333527"/>
            <a:ext cx="2217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cap="all">
                <a:solidFill>
                  <a:srgbClr val="767171"/>
                </a:solidFill>
                <a:latin typeface="Delivery Cd Black" panose="020F0906020204020204" pitchFamily="34" charset="0"/>
              </a:rPr>
              <a:t>OBS</a:t>
            </a:r>
            <a:endParaRPr lang="pt-BR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1ED64C3-9160-3141-2561-2E61BB45EA3A}"/>
              </a:ext>
            </a:extLst>
          </p:cNvPr>
          <p:cNvSpPr txBox="1"/>
          <p:nvPr/>
        </p:nvSpPr>
        <p:spPr>
          <a:xfrm>
            <a:off x="9216156" y="1856512"/>
            <a:ext cx="26547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 contagem realizada, identificamos 237 </a:t>
            </a:r>
            <a:r>
              <a:rPr lang="pt-BR" sz="1800" b="1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SKU’s</a:t>
            </a: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divergentes. Abaixo o detalhamento solicitado dos números dos </a:t>
            </a:r>
            <a:r>
              <a:rPr lang="pt-BR" sz="1800" b="1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SKU’s</a:t>
            </a:r>
            <a:r>
              <a:rPr lang="pt-BR" sz="1800" b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b="1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Quando comparamos o estoque principal, tivemos uma evolução de 14% comparado ao último inventário</a:t>
            </a:r>
            <a:endParaRPr lang="pt-BR" sz="1400" b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6BAC23-7E45-DF3D-FD15-1182EFDD6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026" y="1109466"/>
            <a:ext cx="7143580" cy="275203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B7F86B-1C97-452F-4DD9-C8C21306AE9E}"/>
              </a:ext>
            </a:extLst>
          </p:cNvPr>
          <p:cNvSpPr txBox="1"/>
          <p:nvPr/>
        </p:nvSpPr>
        <p:spPr>
          <a:xfrm>
            <a:off x="1847933" y="4218038"/>
            <a:ext cx="61053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pt-BR" sz="180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Abaixo a acuracidade das quantidades por unidades e a simulação do IRA somados.</a:t>
            </a:r>
            <a:endParaRPr lang="pt-BR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3F98ACCD-C4A5-8BA1-8D9F-74F5EFB3BE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802"/>
          <a:stretch/>
        </p:blipFill>
        <p:spPr>
          <a:xfrm>
            <a:off x="1946407" y="5270329"/>
            <a:ext cx="4558217" cy="10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5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9222406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err="1">
                <a:solidFill>
                  <a:srgbClr val="FFCC00"/>
                </a:solidFill>
              </a:rPr>
              <a:t>Acontecimentos</a:t>
            </a:r>
            <a:endParaRPr lang="en-US" sz="3200" b="1">
              <a:solidFill>
                <a:srgbClr val="FFCC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32AB6C-F1C1-B8BA-82A8-EFA03ADF1990}"/>
              </a:ext>
            </a:extLst>
          </p:cNvPr>
          <p:cNvSpPr txBox="1"/>
          <p:nvPr/>
        </p:nvSpPr>
        <p:spPr>
          <a:xfrm>
            <a:off x="1729948" y="934948"/>
            <a:ext cx="338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Organização das Ruas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967C83-73D6-65F3-BA88-567BA560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36" y="1391882"/>
            <a:ext cx="4596681" cy="343092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D2C2D20-F77A-2A78-1ABB-EC611A53E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882" y="3302940"/>
            <a:ext cx="5373794" cy="343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15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9222406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err="1">
                <a:solidFill>
                  <a:srgbClr val="FFCC00"/>
                </a:solidFill>
              </a:rPr>
              <a:t>Acontecimentos</a:t>
            </a:r>
            <a:endParaRPr lang="en-US" sz="3200" b="1">
              <a:solidFill>
                <a:srgbClr val="FFCC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32AB6C-F1C1-B8BA-82A8-EFA03ADF1990}"/>
              </a:ext>
            </a:extLst>
          </p:cNvPr>
          <p:cNvSpPr txBox="1"/>
          <p:nvPr/>
        </p:nvSpPr>
        <p:spPr>
          <a:xfrm>
            <a:off x="1729948" y="934948"/>
            <a:ext cx="503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Operacionalização Separação Cafés 3VA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D24900-7166-A944-A237-8BE13DA94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991" y="1279426"/>
            <a:ext cx="2800350" cy="32364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0426245-22EE-C0E3-FB09-907EFB39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522" y="3278792"/>
            <a:ext cx="2570101" cy="322765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B6B14CFA-FF28-4589-0526-AC5A31A2D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089" y="1282064"/>
            <a:ext cx="2533650" cy="34766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2B7F09B-496C-254D-B791-2AF84E262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9880" y="3287303"/>
            <a:ext cx="2662879" cy="335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20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9222406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err="1">
                <a:solidFill>
                  <a:srgbClr val="FFCC00"/>
                </a:solidFill>
              </a:rPr>
              <a:t>Acontecimentos</a:t>
            </a:r>
            <a:endParaRPr lang="en-US" sz="3200" b="1">
              <a:solidFill>
                <a:srgbClr val="FFCC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32AB6C-F1C1-B8BA-82A8-EFA03ADF1990}"/>
              </a:ext>
            </a:extLst>
          </p:cNvPr>
          <p:cNvSpPr txBox="1"/>
          <p:nvPr/>
        </p:nvSpPr>
        <p:spPr>
          <a:xfrm>
            <a:off x="1729948" y="934948"/>
            <a:ext cx="5036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 dos Bins para a Rua 13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ACE326-F5D4-FF09-588D-89FA5573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324" y="1264587"/>
            <a:ext cx="5036612" cy="27066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CDA256B-7538-5E14-0E93-E9978814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090" y="3497165"/>
            <a:ext cx="6485099" cy="31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ATA – </a:t>
            </a:r>
            <a:r>
              <a:rPr lang="en-US" sz="2800" b="1">
                <a:solidFill>
                  <a:srgbClr val="FFCC00"/>
                </a:solidFill>
              </a:rPr>
              <a:t>Ultima </a:t>
            </a:r>
            <a:r>
              <a:rPr lang="en-US" sz="2800" b="1" err="1">
                <a:solidFill>
                  <a:srgbClr val="FFCC00"/>
                </a:solidFill>
              </a:rPr>
              <a:t>Reunião</a:t>
            </a:r>
            <a:endParaRPr lang="en-US" sz="3200" b="1">
              <a:solidFill>
                <a:srgbClr val="FFCC00"/>
              </a:solidFill>
            </a:endParaRPr>
          </a:p>
        </p:txBody>
      </p:sp>
      <p:sp>
        <p:nvSpPr>
          <p:cNvPr id="110" name="Elipse 109">
            <a:extLst>
              <a:ext uri="{FF2B5EF4-FFF2-40B4-BE49-F238E27FC236}">
                <a16:creationId xmlns:a16="http://schemas.microsoft.com/office/drawing/2014/main" id="{6595A426-4B49-47F6-BC70-6FD02EE76A61}"/>
              </a:ext>
            </a:extLst>
          </p:cNvPr>
          <p:cNvSpPr/>
          <p:nvPr/>
        </p:nvSpPr>
        <p:spPr>
          <a:xfrm>
            <a:off x="264811" y="133546"/>
            <a:ext cx="867304" cy="88617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AD40E61C-D53E-4BC9-B3A0-CDC07FA96A65}"/>
              </a:ext>
            </a:extLst>
          </p:cNvPr>
          <p:cNvSpPr txBox="1"/>
          <p:nvPr/>
        </p:nvSpPr>
        <p:spPr>
          <a:xfrm>
            <a:off x="264811" y="1077510"/>
            <a:ext cx="867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chemeClr val="bg1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HSE</a:t>
            </a:r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3DB15E6F-E46B-4718-A87E-490D5D0A19E7}"/>
              </a:ext>
            </a:extLst>
          </p:cNvPr>
          <p:cNvSpPr/>
          <p:nvPr/>
        </p:nvSpPr>
        <p:spPr>
          <a:xfrm>
            <a:off x="434094" y="602747"/>
            <a:ext cx="218279" cy="179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113" name="Retângulo 112">
            <a:extLst>
              <a:ext uri="{FF2B5EF4-FFF2-40B4-BE49-F238E27FC236}">
                <a16:creationId xmlns:a16="http://schemas.microsoft.com/office/drawing/2014/main" id="{547DBCAD-B8EA-42AA-BAD2-A614F24CE2A2}"/>
              </a:ext>
            </a:extLst>
          </p:cNvPr>
          <p:cNvSpPr/>
          <p:nvPr/>
        </p:nvSpPr>
        <p:spPr>
          <a:xfrm>
            <a:off x="582994" y="494704"/>
            <a:ext cx="218279" cy="287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114" name="Retângulo 113">
            <a:extLst>
              <a:ext uri="{FF2B5EF4-FFF2-40B4-BE49-F238E27FC236}">
                <a16:creationId xmlns:a16="http://schemas.microsoft.com/office/drawing/2014/main" id="{B8696731-D33D-4201-B44B-A4E9A141F2DA}"/>
              </a:ext>
            </a:extLst>
          </p:cNvPr>
          <p:cNvSpPr/>
          <p:nvPr/>
        </p:nvSpPr>
        <p:spPr>
          <a:xfrm>
            <a:off x="769920" y="642217"/>
            <a:ext cx="218279" cy="14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62449DF1-260E-4BD5-A978-DB3E21239A8F}"/>
              </a:ext>
            </a:extLst>
          </p:cNvPr>
          <p:cNvSpPr txBox="1"/>
          <p:nvPr/>
        </p:nvSpPr>
        <p:spPr>
          <a:xfrm>
            <a:off x="560814" y="525113"/>
            <a:ext cx="21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>
                <a:latin typeface="Arial" panose="020B0604020202020204" pitchFamily="34" charset="0"/>
                <a:ea typeface="Delivery" panose="020F0503020204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6" name="Forma em L 115">
            <a:extLst>
              <a:ext uri="{FF2B5EF4-FFF2-40B4-BE49-F238E27FC236}">
                <a16:creationId xmlns:a16="http://schemas.microsoft.com/office/drawing/2014/main" id="{42E813F0-F33D-4C4E-95CB-26CF2A7B4D0A}"/>
              </a:ext>
            </a:extLst>
          </p:cNvPr>
          <p:cNvSpPr/>
          <p:nvPr/>
        </p:nvSpPr>
        <p:spPr>
          <a:xfrm rot="18694920">
            <a:off x="617033" y="298697"/>
            <a:ext cx="199573" cy="118098"/>
          </a:xfrm>
          <a:prstGeom prst="corner">
            <a:avLst>
              <a:gd name="adj1" fmla="val 32254"/>
              <a:gd name="adj2" fmla="val 268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098771A-C205-4B5D-B050-A53E6FA4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2" y="1470991"/>
            <a:ext cx="1955049" cy="72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710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-1"/>
            <a:ext cx="12281122" cy="6909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27" y="339115"/>
            <a:ext cx="5980775" cy="5733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597" y="6474142"/>
            <a:ext cx="1309596" cy="1880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24904" y="3584567"/>
            <a:ext cx="374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livery" panose="020F0503020204020204" pitchFamily="34" charset="0"/>
                <a:ea typeface="+mn-ea"/>
                <a:cs typeface="+mn-cs"/>
              </a:rPr>
              <a:t>DHL Supply Chain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livery" panose="020F0503020204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C1CC56-8543-9348-AFEC-1DF6072C0995}"/>
              </a:ext>
            </a:extLst>
          </p:cNvPr>
          <p:cNvSpPr txBox="1"/>
          <p:nvPr/>
        </p:nvSpPr>
        <p:spPr>
          <a:xfrm>
            <a:off x="3806980" y="2765493"/>
            <a:ext cx="4611473" cy="8492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-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livery Cd Black" panose="020F0503020204020204" pitchFamily="34" charset="0"/>
                <a:ea typeface="+mn-ea"/>
                <a:cs typeface="+mn-cs"/>
              </a:rPr>
              <a:t>OBRIGADO</a:t>
            </a:r>
            <a:endParaRPr kumimoji="0" lang="en-DK" sz="6000" b="0" i="0" u="none" strike="noStrike" kern="1200" cap="none" spc="-3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livery Cd Black" panose="020F0906020204020204" pitchFamily="34" charset="0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592100-E4D9-4079-AD87-BFDD481E6B8E}"/>
              </a:ext>
            </a:extLst>
          </p:cNvPr>
          <p:cNvSpPr/>
          <p:nvPr/>
        </p:nvSpPr>
        <p:spPr>
          <a:xfrm>
            <a:off x="1600200" y="97971"/>
            <a:ext cx="1295400" cy="241144"/>
          </a:xfrm>
          <a:prstGeom prst="rect">
            <a:avLst/>
          </a:prstGeom>
          <a:solidFill>
            <a:srgbClr val="0F1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92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D1A09-5C50-2B4D-9890-5AC72476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"/>
            <a:ext cx="12192000" cy="685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2C9312-649A-5240-8B15-3DFF76FB19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375" b="14598"/>
          <a:stretch/>
        </p:blipFill>
        <p:spPr>
          <a:xfrm>
            <a:off x="7239000" y="3048"/>
            <a:ext cx="4953000" cy="5851652"/>
          </a:xfrm>
          <a:prstGeom prst="rect">
            <a:avLst/>
          </a:prstGeom>
        </p:spPr>
      </p:pic>
      <p:pic>
        <p:nvPicPr>
          <p:cNvPr id="6" name="Picture 10" descr="Shape, background pattern&#10;&#10;Description automatically generated">
            <a:extLst>
              <a:ext uri="{FF2B5EF4-FFF2-40B4-BE49-F238E27FC236}">
                <a16:creationId xmlns:a16="http://schemas.microsoft.com/office/drawing/2014/main" id="{D220EB97-BFE5-EA43-BDAA-11A79EAC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388"/>
            <a:ext cx="2273300" cy="388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2EC90-258B-AE40-B8E4-3943AF5B00C8}"/>
              </a:ext>
            </a:extLst>
          </p:cNvPr>
          <p:cNvSpPr txBox="1"/>
          <p:nvPr/>
        </p:nvSpPr>
        <p:spPr>
          <a:xfrm>
            <a:off x="1313466" y="342947"/>
            <a:ext cx="60543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8800" b="1">
                <a:solidFill>
                  <a:srgbClr val="FFC600"/>
                </a:solidFill>
                <a:latin typeface="Delivery" panose="020F0503020204020204" pitchFamily="34" charset="0"/>
              </a:rPr>
              <a:t>SEGURANÇA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BE087-80D6-D843-A879-1C2B4FD74ECF}"/>
              </a:ext>
            </a:extLst>
          </p:cNvPr>
          <p:cNvSpPr txBox="1"/>
          <p:nvPr/>
        </p:nvSpPr>
        <p:spPr>
          <a:xfrm>
            <a:off x="1313466" y="2494446"/>
            <a:ext cx="7313590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Delivery" panose="020F0503020204020204" pitchFamily="34" charset="0"/>
              </a:rPr>
              <a:t>ESTAMOS A </a:t>
            </a:r>
          </a:p>
          <a:p>
            <a:r>
              <a:rPr lang="pt-BR" sz="4800" b="1" u="sng" dirty="0">
                <a:solidFill>
                  <a:srgbClr val="FF0000"/>
                </a:solidFill>
                <a:latin typeface="Delivery"/>
              </a:rPr>
              <a:t>1.211 DIAS</a:t>
            </a:r>
          </a:p>
          <a:p>
            <a:endParaRPr lang="pt-BR" sz="3000" b="1" dirty="0">
              <a:solidFill>
                <a:srgbClr val="FF0000"/>
              </a:solidFill>
              <a:latin typeface="Delivery" panose="020F0503020204020204" pitchFamily="34" charset="0"/>
            </a:endParaRPr>
          </a:p>
          <a:p>
            <a:r>
              <a:rPr lang="pt-BR" sz="4400" b="1" dirty="0">
                <a:solidFill>
                  <a:schemeClr val="bg1"/>
                </a:solidFill>
                <a:latin typeface="Delivery" panose="020F0503020204020204" pitchFamily="34" charset="0"/>
              </a:rPr>
              <a:t>SEM ACIDENTES COM AFASTAMENTO</a:t>
            </a:r>
            <a:endParaRPr lang="en-BR" sz="4800" b="1" dirty="0">
              <a:solidFill>
                <a:schemeClr val="bg1"/>
              </a:solidFill>
              <a:latin typeface="Delivery" panose="020F0503020204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91839C-ED38-263F-5A52-9A6534526B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7" y="93100"/>
            <a:ext cx="963349" cy="194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CC00"/>
                </a:solidFill>
              </a:rPr>
              <a:t>HSE(OK)</a:t>
            </a:r>
          </a:p>
        </p:txBody>
      </p:sp>
      <p:grpSp>
        <p:nvGrpSpPr>
          <p:cNvPr id="83" name="Grupo 52">
            <a:extLst>
              <a:ext uri="{FF2B5EF4-FFF2-40B4-BE49-F238E27FC236}">
                <a16:creationId xmlns:a16="http://schemas.microsoft.com/office/drawing/2014/main" id="{0A14241E-3629-4E94-AAF9-BCE1C620D458}"/>
              </a:ext>
            </a:extLst>
          </p:cNvPr>
          <p:cNvGrpSpPr/>
          <p:nvPr/>
        </p:nvGrpSpPr>
        <p:grpSpPr>
          <a:xfrm>
            <a:off x="1763608" y="1083154"/>
            <a:ext cx="4103792" cy="496235"/>
            <a:chOff x="3299709" y="1071658"/>
            <a:chExt cx="3208543" cy="432834"/>
          </a:xfrm>
        </p:grpSpPr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903CC35A-AFF9-46CF-8887-2A3207E20AD4}"/>
                </a:ext>
              </a:extLst>
            </p:cNvPr>
            <p:cNvSpPr/>
            <p:nvPr/>
          </p:nvSpPr>
          <p:spPr bwMode="auto">
            <a:xfrm>
              <a:off x="3414078" y="1099000"/>
              <a:ext cx="3094174" cy="381853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952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1200">
                <a:solidFill>
                  <a:srgbClr val="000000"/>
                </a:solidFill>
              </a:endParaRPr>
            </a:p>
          </p:txBody>
        </p:sp>
        <p:sp>
          <p:nvSpPr>
            <p:cNvPr id="85" name="TextBox 8">
              <a:extLst>
                <a:ext uri="{FF2B5EF4-FFF2-40B4-BE49-F238E27FC236}">
                  <a16:creationId xmlns:a16="http://schemas.microsoft.com/office/drawing/2014/main" id="{3031FF59-3808-4E72-92B2-875114A45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187" y="1156527"/>
              <a:ext cx="2355507" cy="268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 anchor="ctr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pt-BR" sz="1400" err="1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Resultado</a:t>
              </a:r>
              <a:r>
                <a:rPr lang="en-US" altLang="pt-BR" sz="1400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de HSE </a:t>
              </a:r>
            </a:p>
          </p:txBody>
        </p:sp>
        <p:grpSp>
          <p:nvGrpSpPr>
            <p:cNvPr id="86" name="Grupo 55">
              <a:extLst>
                <a:ext uri="{FF2B5EF4-FFF2-40B4-BE49-F238E27FC236}">
                  <a16:creationId xmlns:a16="http://schemas.microsoft.com/office/drawing/2014/main" id="{80DD630A-E582-4936-9A55-37DB4DEDD01E}"/>
                </a:ext>
              </a:extLst>
            </p:cNvPr>
            <p:cNvGrpSpPr/>
            <p:nvPr/>
          </p:nvGrpSpPr>
          <p:grpSpPr>
            <a:xfrm>
              <a:off x="3299709" y="1071658"/>
              <a:ext cx="407467" cy="432834"/>
              <a:chOff x="262049" y="3896637"/>
              <a:chExt cx="375594" cy="375330"/>
            </a:xfrm>
            <a:solidFill>
              <a:schemeClr val="bg1"/>
            </a:solidFill>
          </p:grpSpPr>
          <p:sp>
            <p:nvSpPr>
              <p:cNvPr id="90" name="AutoShape 53">
                <a:extLst>
                  <a:ext uri="{FF2B5EF4-FFF2-40B4-BE49-F238E27FC236}">
                    <a16:creationId xmlns:a16="http://schemas.microsoft.com/office/drawing/2014/main" id="{4FB5168E-8714-4A15-8D36-E19A19FC517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7093" y="3984351"/>
                <a:ext cx="164407" cy="263076"/>
              </a:xfrm>
              <a:prstGeom prst="chevron">
                <a:avLst>
                  <a:gd name="adj" fmla="val 53102"/>
                </a:avLst>
              </a:prstGeom>
              <a:grp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AutoShape 54">
                <a:extLst>
                  <a:ext uri="{FF2B5EF4-FFF2-40B4-BE49-F238E27FC236}">
                    <a16:creationId xmlns:a16="http://schemas.microsoft.com/office/drawing/2014/main" id="{05CF2C6E-16E5-4FB6-99EE-14AD2F611B8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9847" y="3984351"/>
                <a:ext cx="164407" cy="263076"/>
              </a:xfrm>
              <a:prstGeom prst="chevron">
                <a:avLst>
                  <a:gd name="adj" fmla="val 53102"/>
                </a:avLst>
              </a:prstGeom>
              <a:grp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:a16="http://schemas.microsoft.com/office/drawing/2014/main" id="{FD28EA37-BACF-46FA-8E8C-A24B98C7FE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62049" y="3896637"/>
                <a:ext cx="375594" cy="375330"/>
              </a:xfrm>
              <a:prstGeom prst="ellipse">
                <a:avLst/>
              </a:prstGeom>
              <a:grpFill/>
              <a:ln w="158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9522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7" name="Group 52">
              <a:extLst>
                <a:ext uri="{FF2B5EF4-FFF2-40B4-BE49-F238E27FC236}">
                  <a16:creationId xmlns:a16="http://schemas.microsoft.com/office/drawing/2014/main" id="{AA73100F-0B8F-4029-BF6D-A9E9DB31A2F9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377196" y="1144651"/>
              <a:ext cx="270038" cy="286849"/>
              <a:chOff x="3998" y="1530"/>
              <a:chExt cx="156" cy="229"/>
            </a:xfrm>
          </p:grpSpPr>
          <p:sp>
            <p:nvSpPr>
              <p:cNvPr id="88" name="AutoShape 53">
                <a:extLst>
                  <a:ext uri="{FF2B5EF4-FFF2-40B4-BE49-F238E27FC236}">
                    <a16:creationId xmlns:a16="http://schemas.microsoft.com/office/drawing/2014/main" id="{A91C3F32-C747-411A-9664-C1FDD193AC9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98" y="1530"/>
                <a:ext cx="96" cy="229"/>
              </a:xfrm>
              <a:prstGeom prst="chevron">
                <a:avLst>
                  <a:gd name="adj" fmla="val 53102"/>
                </a:avLst>
              </a:prstGeom>
              <a:solidFill>
                <a:srgbClr val="C0C0C0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AutoShape 54">
                <a:extLst>
                  <a:ext uri="{FF2B5EF4-FFF2-40B4-BE49-F238E27FC236}">
                    <a16:creationId xmlns:a16="http://schemas.microsoft.com/office/drawing/2014/main" id="{74D46BE0-7581-4B38-AC89-0953BF4B4D0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58" y="1530"/>
                <a:ext cx="96" cy="229"/>
              </a:xfrm>
              <a:prstGeom prst="chevron">
                <a:avLst>
                  <a:gd name="adj" fmla="val 53102"/>
                </a:avLst>
              </a:prstGeom>
              <a:solidFill>
                <a:srgbClr val="FFCC00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</p:grpSp>
      </p:grpSp>
      <p:graphicFrame>
        <p:nvGraphicFramePr>
          <p:cNvPr id="93" name="Tabela 92">
            <a:extLst>
              <a:ext uri="{FF2B5EF4-FFF2-40B4-BE49-F238E27FC236}">
                <a16:creationId xmlns:a16="http://schemas.microsoft.com/office/drawing/2014/main" id="{A154D2CB-5414-4718-9FF9-D5D7CE3B1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878365"/>
              </p:ext>
            </p:extLst>
          </p:nvPr>
        </p:nvGraphicFramePr>
        <p:xfrm>
          <a:off x="2138252" y="1744258"/>
          <a:ext cx="3466725" cy="1839941"/>
        </p:xfrm>
        <a:graphic>
          <a:graphicData uri="http://schemas.openxmlformats.org/drawingml/2006/table">
            <a:tbl>
              <a:tblPr/>
              <a:tblGrid>
                <a:gridCol w="115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5575">
                  <a:extLst>
                    <a:ext uri="{9D8B030D-6E8A-4147-A177-3AD203B41FA5}">
                      <a16:colId xmlns:a16="http://schemas.microsoft.com/office/drawing/2014/main" val="2894052901"/>
                    </a:ext>
                  </a:extLst>
                </a:gridCol>
              </a:tblGrid>
              <a:tr h="315390">
                <a:tc>
                  <a:txBody>
                    <a:bodyPr/>
                    <a:lstStyle/>
                    <a:p>
                      <a:pPr algn="l" rtl="0" fontAlgn="b"/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FY 2023</a:t>
                      </a:r>
                      <a:endParaRPr lang="pt-BR" sz="1100" b="0" i="0" u="none" strike="noStrike" dirty="0">
                        <a:solidFill>
                          <a:schemeClr val="tx1"/>
                        </a:solidFill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YTD 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15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LTA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  <a:endParaRPr lang="pt-BR" sz="1100" b="0" i="0" u="none" strike="noStrike" dirty="0"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dirty="0"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3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RWC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  <a:endParaRPr lang="pt-BR" sz="1100" b="0" i="0" u="none" strike="noStrike" dirty="0"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3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MTC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  <a:endParaRPr lang="pt-BR" sz="1100" b="0" i="0" u="none" strike="noStrike" dirty="0"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3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FAC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  <a:endParaRPr lang="pt-BR" sz="1100" b="0" i="0" u="none" strike="noStrike" dirty="0">
                        <a:effectLst/>
                        <a:latin typeface="Delivery"/>
                        <a:ea typeface="Delivery" panose="020F0503020204020204" pitchFamily="34" charset="0"/>
                        <a:cs typeface="Delivery" panose="020F0503020204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34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NEAR MISS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Delivery"/>
                          <a:ea typeface="Delivery" panose="020F0503020204020204" pitchFamily="34" charset="0"/>
                          <a:cs typeface="Delivery" panose="020F0503020204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Agrupar 1">
            <a:extLst>
              <a:ext uri="{FF2B5EF4-FFF2-40B4-BE49-F238E27FC236}">
                <a16:creationId xmlns:a16="http://schemas.microsoft.com/office/drawing/2014/main" id="{FC778FF1-E1DA-48BA-83D3-7BA2E2CB1448}"/>
              </a:ext>
            </a:extLst>
          </p:cNvPr>
          <p:cNvGrpSpPr/>
          <p:nvPr/>
        </p:nvGrpSpPr>
        <p:grpSpPr>
          <a:xfrm>
            <a:off x="2077429" y="4514227"/>
            <a:ext cx="4183539" cy="2069293"/>
            <a:chOff x="2194179" y="3769795"/>
            <a:chExt cx="2656457" cy="1313957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0F4DCB8D-714A-45C4-B167-79EB124B4CD1}"/>
                </a:ext>
              </a:extLst>
            </p:cNvPr>
            <p:cNvSpPr txBox="1"/>
            <p:nvPr/>
          </p:nvSpPr>
          <p:spPr>
            <a:xfrm>
              <a:off x="2194179" y="4110177"/>
              <a:ext cx="2656457" cy="9735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171450" indent="-171450">
                <a:lnSpc>
                  <a:spcPct val="150000"/>
                </a:lnSpc>
                <a:spcAft>
                  <a:spcPts val="667"/>
                </a:spcAft>
                <a:buClr>
                  <a:srgbClr val="FFCC00"/>
                </a:buClr>
                <a:buFont typeface="Wingdings" panose="05000000000000000000" pitchFamily="2" charset="2"/>
                <a:buChar char="§"/>
                <a:defRPr/>
              </a:pPr>
              <a:r>
                <a:rPr lang="pt-BR" sz="1400" dirty="0">
                  <a:latin typeface="Delivery"/>
                  <a:ea typeface="Delivery" panose="020F0503020204020204" pitchFamily="34" charset="0"/>
                  <a:cs typeface="Delivery" panose="020F0503020204020204" pitchFamily="34" charset="0"/>
                </a:rPr>
                <a:t>Efetividade de 85% da liderança</a:t>
              </a:r>
            </a:p>
            <a:p>
              <a:pPr marL="171450" indent="-171450">
                <a:lnSpc>
                  <a:spcPct val="150000"/>
                </a:lnSpc>
                <a:spcAft>
                  <a:spcPts val="667"/>
                </a:spcAft>
                <a:buClr>
                  <a:srgbClr val="FFCC00"/>
                </a:buClr>
                <a:buFont typeface="Wingdings" panose="05000000000000000000" pitchFamily="2" charset="2"/>
                <a:buChar char="§"/>
                <a:defRPr/>
              </a:pPr>
              <a:r>
                <a:rPr lang="pt-BR" sz="1400" dirty="0">
                  <a:latin typeface="Delivery"/>
                  <a:ea typeface="Delivery" panose="020F0503020204020204" pitchFamily="34" charset="0"/>
                  <a:cs typeface="Delivery" panose="020F0503020204020204" pitchFamily="34" charset="0"/>
                </a:rPr>
                <a:t>Maior números de pirâmides abertas </a:t>
              </a:r>
              <a:r>
                <a:rPr lang="pt-BR" sz="1400" dirty="0" err="1">
                  <a:latin typeface="Delivery"/>
                  <a:ea typeface="Delivery" panose="020F0503020204020204" pitchFamily="34" charset="0"/>
                  <a:cs typeface="Delivery" panose="020F0503020204020204" pitchFamily="34" charset="0"/>
                </a:rPr>
                <a:t>vs</a:t>
              </a:r>
              <a:r>
                <a:rPr lang="pt-BR" sz="1400" dirty="0">
                  <a:latin typeface="Delivery"/>
                  <a:ea typeface="Delivery" panose="020F0503020204020204" pitchFamily="34" charset="0"/>
                  <a:cs typeface="Delivery" panose="020F0503020204020204" pitchFamily="34" charset="0"/>
                </a:rPr>
                <a:t> 2023</a:t>
              </a:r>
            </a:p>
            <a:p>
              <a:pPr marL="171450" indent="-171450">
                <a:lnSpc>
                  <a:spcPct val="150000"/>
                </a:lnSpc>
                <a:spcAft>
                  <a:spcPts val="667"/>
                </a:spcAft>
                <a:buClr>
                  <a:srgbClr val="FFCC00"/>
                </a:buClr>
                <a:buFont typeface="Wingdings" panose="05000000000000000000" pitchFamily="2" charset="2"/>
                <a:buChar char="§"/>
                <a:defRPr/>
              </a:pPr>
              <a:r>
                <a:rPr lang="pt-BR" sz="1400" dirty="0">
                  <a:latin typeface="Delivery"/>
                  <a:ea typeface="Delivery" panose="020F0503020204020204" pitchFamily="34" charset="0"/>
                  <a:cs typeface="Delivery" panose="020F0503020204020204" pitchFamily="34" charset="0"/>
                </a:rPr>
                <a:t>Resolução de Pirâmide</a:t>
              </a:r>
              <a:r>
                <a:rPr lang="pt-BR" sz="1400" dirty="0"/>
                <a:t> </a:t>
              </a:r>
              <a:endParaRPr lang="pt-BR" sz="1400" dirty="0">
                <a:latin typeface="Delivery"/>
                <a:ea typeface="Delivery" panose="020F0503020204020204" pitchFamily="34" charset="0"/>
                <a:cs typeface="Delivery" panose="020F0503020204020204" pitchFamily="34" charset="0"/>
              </a:endParaRPr>
            </a:p>
            <a:p>
              <a:pPr marL="171450" indent="-171450">
                <a:lnSpc>
                  <a:spcPct val="150000"/>
                </a:lnSpc>
                <a:spcAft>
                  <a:spcPts val="667"/>
                </a:spcAft>
                <a:buClr>
                  <a:srgbClr val="FFCC00"/>
                </a:buClr>
                <a:buFont typeface="Wingdings" panose="05000000000000000000" pitchFamily="2" charset="2"/>
                <a:buChar char="§"/>
                <a:defRPr/>
              </a:pPr>
              <a:endParaRPr lang="pt-BR" sz="1400" dirty="0">
                <a:latin typeface="Delivery"/>
                <a:ea typeface="Delivery" panose="020F0503020204020204" pitchFamily="34" charset="0"/>
                <a:cs typeface="Delivery" panose="020F0503020204020204" pitchFamily="34" charset="0"/>
              </a:endParaRP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4AECA8B2-1657-4BA1-A497-03EB26E5C16F}"/>
                </a:ext>
              </a:extLst>
            </p:cNvPr>
            <p:cNvSpPr/>
            <p:nvPr/>
          </p:nvSpPr>
          <p:spPr>
            <a:xfrm>
              <a:off x="2615223" y="3769795"/>
              <a:ext cx="1814368" cy="234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spcAft>
                  <a:spcPts val="500"/>
                </a:spcAft>
                <a:defRPr/>
              </a:pPr>
              <a:r>
                <a:rPr lang="pt-BR" b="1"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Realizado | Programado</a:t>
              </a:r>
            </a:p>
          </p:txBody>
        </p:sp>
      </p:grpSp>
      <p:grpSp>
        <p:nvGrpSpPr>
          <p:cNvPr id="95" name="Grupo 52">
            <a:extLst>
              <a:ext uri="{FF2B5EF4-FFF2-40B4-BE49-F238E27FC236}">
                <a16:creationId xmlns:a16="http://schemas.microsoft.com/office/drawing/2014/main" id="{3B06F3D6-C2C2-48EF-B59F-226CAB51DCFC}"/>
              </a:ext>
            </a:extLst>
          </p:cNvPr>
          <p:cNvGrpSpPr/>
          <p:nvPr/>
        </p:nvGrpSpPr>
        <p:grpSpPr>
          <a:xfrm>
            <a:off x="7168800" y="1083154"/>
            <a:ext cx="4205549" cy="535360"/>
            <a:chOff x="3299709" y="1071658"/>
            <a:chExt cx="2811758" cy="432834"/>
          </a:xfrm>
        </p:grpSpPr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0AA4A973-35F9-49D2-A74B-CD71DE2F77C9}"/>
                </a:ext>
              </a:extLst>
            </p:cNvPr>
            <p:cNvSpPr/>
            <p:nvPr/>
          </p:nvSpPr>
          <p:spPr bwMode="auto">
            <a:xfrm>
              <a:off x="3414078" y="1099000"/>
              <a:ext cx="2697389" cy="381853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95224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pt-BR" sz="1200">
                <a:solidFill>
                  <a:srgbClr val="000000"/>
                </a:solidFill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D884555C-404E-40E0-80E0-4B118BE5B4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0187" y="1166336"/>
              <a:ext cx="2355507" cy="248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0" tIns="45715" rIns="91430" bIns="45715" anchor="ctr">
              <a:spAutoFit/>
            </a:bodyPr>
            <a:lstStyle>
              <a:lvl1pPr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/>
              <a:r>
                <a:rPr lang="en-US" altLang="pt-BR" sz="1400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IP – </a:t>
              </a:r>
              <a:r>
                <a:rPr lang="en-US" altLang="pt-BR" sz="1400" err="1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Indice</a:t>
              </a:r>
              <a:r>
                <a:rPr lang="en-US" altLang="pt-BR" sz="1400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 </a:t>
              </a:r>
              <a:r>
                <a:rPr lang="en-US" altLang="pt-BR" sz="1400" err="1">
                  <a:solidFill>
                    <a:srgbClr val="000000"/>
                  </a:solidFill>
                  <a:latin typeface="Delivery" panose="020F0503020204020204" pitchFamily="34" charset="0"/>
                  <a:ea typeface="Delivery" panose="020F0503020204020204" pitchFamily="34" charset="0"/>
                  <a:cs typeface="Delivery" panose="020F0503020204020204" pitchFamily="34" charset="0"/>
                </a:rPr>
                <a:t>Prevencionista</a:t>
              </a:r>
              <a:endParaRPr lang="en-US" altLang="pt-BR" sz="1400">
                <a:solidFill>
                  <a:srgbClr val="000000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endParaRPr>
            </a:p>
          </p:txBody>
        </p:sp>
        <p:grpSp>
          <p:nvGrpSpPr>
            <p:cNvPr id="98" name="Grupo 55">
              <a:extLst>
                <a:ext uri="{FF2B5EF4-FFF2-40B4-BE49-F238E27FC236}">
                  <a16:creationId xmlns:a16="http://schemas.microsoft.com/office/drawing/2014/main" id="{40BA8A3B-11D9-4273-903F-429E389092F4}"/>
                </a:ext>
              </a:extLst>
            </p:cNvPr>
            <p:cNvGrpSpPr/>
            <p:nvPr/>
          </p:nvGrpSpPr>
          <p:grpSpPr>
            <a:xfrm>
              <a:off x="3299709" y="1071658"/>
              <a:ext cx="407467" cy="432834"/>
              <a:chOff x="262049" y="3896637"/>
              <a:chExt cx="375594" cy="375330"/>
            </a:xfrm>
            <a:solidFill>
              <a:schemeClr val="bg1"/>
            </a:solidFill>
          </p:grpSpPr>
          <p:sp>
            <p:nvSpPr>
              <p:cNvPr id="102" name="AutoShape 53">
                <a:extLst>
                  <a:ext uri="{FF2B5EF4-FFF2-40B4-BE49-F238E27FC236}">
                    <a16:creationId xmlns:a16="http://schemas.microsoft.com/office/drawing/2014/main" id="{61F2CA9A-7AC3-4FE1-96B5-2F82616308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7093" y="3984351"/>
                <a:ext cx="164407" cy="263076"/>
              </a:xfrm>
              <a:prstGeom prst="chevron">
                <a:avLst>
                  <a:gd name="adj" fmla="val 53102"/>
                </a:avLst>
              </a:prstGeom>
              <a:grp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AutoShape 54">
                <a:extLst>
                  <a:ext uri="{FF2B5EF4-FFF2-40B4-BE49-F238E27FC236}">
                    <a16:creationId xmlns:a16="http://schemas.microsoft.com/office/drawing/2014/main" id="{FD886200-0F70-485A-9FDB-1D324680D4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9847" y="3984351"/>
                <a:ext cx="164407" cy="263076"/>
              </a:xfrm>
              <a:prstGeom prst="chevron">
                <a:avLst>
                  <a:gd name="adj" fmla="val 53102"/>
                </a:avLst>
              </a:prstGeom>
              <a:grpFill/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Elipse 103">
                <a:extLst>
                  <a:ext uri="{FF2B5EF4-FFF2-40B4-BE49-F238E27FC236}">
                    <a16:creationId xmlns:a16="http://schemas.microsoft.com/office/drawing/2014/main" id="{8C075907-9EEC-4F85-B87B-1514543864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62049" y="3896637"/>
                <a:ext cx="375594" cy="375330"/>
              </a:xfrm>
              <a:prstGeom prst="ellipse">
                <a:avLst/>
              </a:prstGeom>
              <a:grpFill/>
              <a:ln w="158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99522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pt-BR" sz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9" name="Group 52">
              <a:extLst>
                <a:ext uri="{FF2B5EF4-FFF2-40B4-BE49-F238E27FC236}">
                  <a16:creationId xmlns:a16="http://schemas.microsoft.com/office/drawing/2014/main" id="{8EFA0415-12AF-4CAE-94A9-05F69C74F110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3377196" y="1144651"/>
              <a:ext cx="270038" cy="286849"/>
              <a:chOff x="3998" y="1530"/>
              <a:chExt cx="156" cy="229"/>
            </a:xfrm>
          </p:grpSpPr>
          <p:sp>
            <p:nvSpPr>
              <p:cNvPr id="100" name="AutoShape 53">
                <a:extLst>
                  <a:ext uri="{FF2B5EF4-FFF2-40B4-BE49-F238E27FC236}">
                    <a16:creationId xmlns:a16="http://schemas.microsoft.com/office/drawing/2014/main" id="{3D671D23-C323-40F2-8053-101AAC280C1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98" y="1530"/>
                <a:ext cx="96" cy="229"/>
              </a:xfrm>
              <a:prstGeom prst="chevron">
                <a:avLst>
                  <a:gd name="adj" fmla="val 53102"/>
                </a:avLst>
              </a:prstGeom>
              <a:solidFill>
                <a:srgbClr val="C0C0C0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AutoShape 54">
                <a:extLst>
                  <a:ext uri="{FF2B5EF4-FFF2-40B4-BE49-F238E27FC236}">
                    <a16:creationId xmlns:a16="http://schemas.microsoft.com/office/drawing/2014/main" id="{8CB2022C-2872-4D3E-9ABC-817F80258DEF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058" y="1530"/>
                <a:ext cx="96" cy="229"/>
              </a:xfrm>
              <a:prstGeom prst="chevron">
                <a:avLst>
                  <a:gd name="adj" fmla="val 53102"/>
                </a:avLst>
              </a:prstGeom>
              <a:solidFill>
                <a:srgbClr val="FFCC00"/>
              </a:solidFill>
              <a:ln w="9525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44000" tIns="144000" rIns="144000" bIns="144000" anchor="ctr"/>
              <a:lstStyle>
                <a:lvl1pPr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endParaRPr lang="en-US" altLang="en-US" sz="7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1DAA2D5-D63E-40AA-BF5B-E7923BD167A9}"/>
              </a:ext>
            </a:extLst>
          </p:cNvPr>
          <p:cNvSpPr txBox="1"/>
          <p:nvPr/>
        </p:nvSpPr>
        <p:spPr>
          <a:xfrm>
            <a:off x="7264148" y="5163196"/>
            <a:ext cx="4220255" cy="29444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27965" indent="-227965">
              <a:lnSpc>
                <a:spcPct val="150000"/>
              </a:lnSpc>
              <a:spcAft>
                <a:spcPts val="667"/>
              </a:spcAft>
              <a:buClr>
                <a:srgbClr val="FFCC00"/>
              </a:buClr>
              <a:buFont typeface="Wingdings" pitchFamily="2" charset="2"/>
              <a:buChar char="§"/>
              <a:defRPr/>
            </a:pPr>
            <a:r>
              <a:rPr lang="pt-BR" sz="1400" dirty="0">
                <a:latin typeface="Delivery"/>
                <a:cs typeface="Calibri" panose="020F0502020204030204"/>
              </a:rPr>
              <a:t>Aumentar a efetividade da liderança – </a:t>
            </a:r>
            <a:r>
              <a:rPr lang="pt-BR" sz="1400" b="1" dirty="0">
                <a:latin typeface="Delivery"/>
                <a:cs typeface="Calibri" panose="020F0502020204030204"/>
              </a:rPr>
              <a:t>85,7%</a:t>
            </a:r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662B5B61-C959-4555-BA6B-98849EA05C7A}"/>
              </a:ext>
            </a:extLst>
          </p:cNvPr>
          <p:cNvSpPr/>
          <p:nvPr/>
        </p:nvSpPr>
        <p:spPr>
          <a:xfrm>
            <a:off x="8449873" y="4514229"/>
            <a:ext cx="2218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spcAft>
                <a:spcPts val="500"/>
              </a:spcAft>
              <a:defRPr/>
            </a:pPr>
            <a:r>
              <a:rPr lang="pt-BR" b="1" dirty="0"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Nossos Objetivos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17747E-C3DF-4773-A625-C51BD305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99" y="1698081"/>
            <a:ext cx="4315603" cy="27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00178"/>
            <a:ext cx="9222406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HSE </a:t>
            </a:r>
            <a:r>
              <a:rPr lang="en-US" sz="1800" b="1">
                <a:solidFill>
                  <a:srgbClr val="FFCC00"/>
                </a:solidFill>
              </a:rPr>
              <a:t>|</a:t>
            </a:r>
            <a:r>
              <a:rPr lang="en-US" sz="3200" b="1">
                <a:solidFill>
                  <a:srgbClr val="FFCC00"/>
                </a:solidFill>
              </a:rPr>
              <a:t> </a:t>
            </a:r>
            <a:r>
              <a:rPr lang="pt-BR" sz="2000" b="1">
                <a:solidFill>
                  <a:srgbClr val="FFCC00"/>
                </a:solidFill>
              </a:rPr>
              <a:t>SIPAT (Semana Interna de Prevenção de Acidentes no Trabalho)</a:t>
            </a:r>
            <a:endParaRPr lang="en-US" sz="3200" b="1">
              <a:solidFill>
                <a:srgbClr val="FFCC0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A0583C-828D-7D8B-512A-C27D698D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73" y="3732329"/>
            <a:ext cx="299085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4332CC09-2854-B7BE-F68B-ADCBD9A10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37" y="1077510"/>
            <a:ext cx="302178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B18EC99-4B7F-F324-FDCB-8A23D0EB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517" y="1170310"/>
            <a:ext cx="454342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2D17A398-90E1-7557-8B8C-89BF6AEA4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736" y="1077510"/>
            <a:ext cx="29432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26A46CA-C34E-D5F4-A91C-BD108C071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822" y="3818696"/>
            <a:ext cx="30289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3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10160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rgbClr val="FFC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351549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CC00"/>
                </a:solidFill>
              </a:rPr>
              <a:t>LICENÇAS REGULATÓRIAS(OK)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B53D0C-5704-9FCA-72EC-21847BEA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71" y="1283206"/>
            <a:ext cx="8826749" cy="502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1EE24896-C9DD-4807-A62C-CD809CD341E9}"/>
              </a:ext>
            </a:extLst>
          </p:cNvPr>
          <p:cNvSpPr txBox="1">
            <a:spLocks/>
          </p:cNvSpPr>
          <p:nvPr/>
        </p:nvSpPr>
        <p:spPr>
          <a:xfrm>
            <a:off x="1658030" y="57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VOLUMES</a:t>
            </a: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F4F9D82F-393B-44E1-8690-208269BE65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06383"/>
              </p:ext>
            </p:extLst>
          </p:nvPr>
        </p:nvGraphicFramePr>
        <p:xfrm>
          <a:off x="1674068" y="947794"/>
          <a:ext cx="10253121" cy="3240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B3A0A6F2-ED85-1A13-C050-6905B90E27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420352"/>
              </p:ext>
            </p:extLst>
          </p:nvPr>
        </p:nvGraphicFramePr>
        <p:xfrm>
          <a:off x="1658030" y="4438171"/>
          <a:ext cx="3327400" cy="762000"/>
        </p:xfrm>
        <a:graphic>
          <a:graphicData uri="http://schemas.openxmlformats.org/drawingml/2006/table">
            <a:tbl>
              <a:tblPr/>
              <a:tblGrid>
                <a:gridCol w="735898">
                  <a:extLst>
                    <a:ext uri="{9D8B030D-6E8A-4147-A177-3AD203B41FA5}">
                      <a16:colId xmlns:a16="http://schemas.microsoft.com/office/drawing/2014/main" val="3781548508"/>
                    </a:ext>
                  </a:extLst>
                </a:gridCol>
                <a:gridCol w="675630">
                  <a:extLst>
                    <a:ext uri="{9D8B030D-6E8A-4147-A177-3AD203B41FA5}">
                      <a16:colId xmlns:a16="http://schemas.microsoft.com/office/drawing/2014/main" val="3411517023"/>
                    </a:ext>
                  </a:extLst>
                </a:gridCol>
                <a:gridCol w="761274">
                  <a:extLst>
                    <a:ext uri="{9D8B030D-6E8A-4147-A177-3AD203B41FA5}">
                      <a16:colId xmlns:a16="http://schemas.microsoft.com/office/drawing/2014/main" val="657383390"/>
                    </a:ext>
                  </a:extLst>
                </a:gridCol>
                <a:gridCol w="1154598">
                  <a:extLst>
                    <a:ext uri="{9D8B030D-6E8A-4147-A177-3AD203B41FA5}">
                      <a16:colId xmlns:a16="http://schemas.microsoft.com/office/drawing/2014/main" val="377384373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Volume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% adr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641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69589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057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Forecast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70890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101,87%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1322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Real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67116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96,45%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4810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824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739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B4CAE7D2-7D72-409D-8AAA-49C73AF617B3}"/>
              </a:ext>
            </a:extLst>
          </p:cNvPr>
          <p:cNvSpPr txBox="1"/>
          <p:nvPr/>
        </p:nvSpPr>
        <p:spPr>
          <a:xfrm>
            <a:off x="1656785" y="5507517"/>
            <a:ext cx="2991571" cy="98591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67"/>
              </a:spcAft>
              <a:buClr>
                <a:srgbClr val="FFCC00"/>
              </a:buClr>
              <a:buFont typeface="Wingdings" panose="05000000000000000000" pitchFamily="2" charset="2"/>
              <a:buChar char="§"/>
              <a:defRPr/>
            </a:pPr>
            <a:r>
              <a:rPr lang="pt-BR" sz="1200" dirty="0">
                <a:latin typeface="Delivery"/>
                <a:ea typeface="Delivery" panose="020F0503020204020204" pitchFamily="34" charset="0"/>
                <a:cs typeface="Delivery" panose="020F0503020204020204" pitchFamily="34" charset="0"/>
              </a:rPr>
              <a:t>21 Dias com volume acima do capacidade</a:t>
            </a:r>
          </a:p>
          <a:p>
            <a:pPr marL="171450" indent="-171450">
              <a:lnSpc>
                <a:spcPct val="150000"/>
              </a:lnSpc>
              <a:spcAft>
                <a:spcPts val="667"/>
              </a:spcAft>
              <a:buClr>
                <a:srgbClr val="FFCC00"/>
              </a:buClr>
              <a:buFont typeface="Wingdings" panose="05000000000000000000" pitchFamily="2" charset="2"/>
              <a:buChar char="§"/>
              <a:defRPr/>
            </a:pPr>
            <a:r>
              <a:rPr lang="pt-BR" sz="1200" dirty="0">
                <a:latin typeface="Delivery"/>
                <a:ea typeface="Delivery" panose="020F0503020204020204" pitchFamily="34" charset="0"/>
                <a:cs typeface="Delivery" panose="020F0503020204020204" pitchFamily="34" charset="0"/>
              </a:rPr>
              <a:t>11/06 maior pico do mês 702 pedidos</a:t>
            </a:r>
          </a:p>
          <a:p>
            <a:pPr marL="171450" indent="-171450">
              <a:lnSpc>
                <a:spcPct val="150000"/>
              </a:lnSpc>
              <a:spcAft>
                <a:spcPts val="667"/>
              </a:spcAft>
              <a:buClr>
                <a:srgbClr val="FFCC00"/>
              </a:buClr>
              <a:buFont typeface="Wingdings" panose="05000000000000000000" pitchFamily="2" charset="2"/>
              <a:buChar char="§"/>
              <a:defRPr/>
            </a:pPr>
            <a:r>
              <a:rPr lang="pt-BR" sz="1200" dirty="0">
                <a:latin typeface="Delivery"/>
                <a:ea typeface="Delivery" panose="020F0503020204020204" pitchFamily="34" charset="0"/>
                <a:cs typeface="Delivery" panose="020F0503020204020204" pitchFamily="34" charset="0"/>
              </a:rPr>
              <a:t>Volume real 29,83% acima do </a:t>
            </a:r>
            <a:r>
              <a:rPr lang="pt-BR" sz="1200" dirty="0" err="1">
                <a:latin typeface="Delivery"/>
                <a:ea typeface="Delivery" panose="020F0503020204020204" pitchFamily="34" charset="0"/>
                <a:cs typeface="Delivery" panose="020F0503020204020204" pitchFamily="34" charset="0"/>
              </a:rPr>
              <a:t>forecast</a:t>
            </a:r>
            <a:endParaRPr lang="pt-BR" sz="1400" dirty="0">
              <a:latin typeface="Delivery"/>
              <a:ea typeface="Delivery" panose="020F0503020204020204" pitchFamily="34" charset="0"/>
              <a:cs typeface="Delivery" panose="020F0503020204020204" pitchFamily="34" charset="0"/>
            </a:endParaRPr>
          </a:p>
        </p:txBody>
      </p: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35AE9546-50BA-99E4-8F5E-911E111AC92F}"/>
              </a:ext>
            </a:extLst>
          </p:cNvPr>
          <p:cNvSpPr txBox="1">
            <a:spLocks/>
          </p:cNvSpPr>
          <p:nvPr/>
        </p:nvSpPr>
        <p:spPr>
          <a:xfrm>
            <a:off x="1658030" y="57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CC00"/>
                </a:solidFill>
              </a:rPr>
              <a:t>VOLUMES</a:t>
            </a:r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1AD5285B-43ED-4C10-AEAA-8096D4DFEB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322364"/>
              </p:ext>
            </p:extLst>
          </p:nvPr>
        </p:nvGraphicFramePr>
        <p:xfrm>
          <a:off x="1667353" y="782410"/>
          <a:ext cx="10132718" cy="3579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23A5F267-112C-77F4-3EA2-D07A37118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439303"/>
              </p:ext>
            </p:extLst>
          </p:nvPr>
        </p:nvGraphicFramePr>
        <p:xfrm>
          <a:off x="4909417" y="4445726"/>
          <a:ext cx="6105800" cy="184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Tabela 25">
            <a:extLst>
              <a:ext uri="{FF2B5EF4-FFF2-40B4-BE49-F238E27FC236}">
                <a16:creationId xmlns:a16="http://schemas.microsoft.com/office/drawing/2014/main" id="{93301EB6-7543-5951-7C2B-09212B016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442070"/>
              </p:ext>
            </p:extLst>
          </p:nvPr>
        </p:nvGraphicFramePr>
        <p:xfrm>
          <a:off x="1667353" y="4553658"/>
          <a:ext cx="2819400" cy="76200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302436615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08458089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36620882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#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Volume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% adr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275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Q3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8.702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100,00%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519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Forecast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10.878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125,01%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2021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Real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11.298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129,83%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738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1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E1C6923-48C0-452D-91DC-E5F74DD25F67}"/>
              </a:ext>
            </a:extLst>
          </p:cNvPr>
          <p:cNvSpPr/>
          <p:nvPr/>
        </p:nvSpPr>
        <p:spPr>
          <a:xfrm>
            <a:off x="-5501" y="0"/>
            <a:ext cx="1339847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CD3F64B-6D1D-49BE-BAC6-AFA011BACCAA}"/>
              </a:ext>
            </a:extLst>
          </p:cNvPr>
          <p:cNvGrpSpPr/>
          <p:nvPr/>
        </p:nvGrpSpPr>
        <p:grpSpPr>
          <a:xfrm>
            <a:off x="264811" y="2692849"/>
            <a:ext cx="867304" cy="1199169"/>
            <a:chOff x="264811" y="2692849"/>
            <a:chExt cx="867304" cy="1199169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63CA2B-C5FF-4F2D-8AF2-DCFAFC273F5C}"/>
                </a:ext>
              </a:extLst>
            </p:cNvPr>
            <p:cNvGrpSpPr/>
            <p:nvPr/>
          </p:nvGrpSpPr>
          <p:grpSpPr>
            <a:xfrm>
              <a:off x="264811" y="2692849"/>
              <a:ext cx="867304" cy="1199169"/>
              <a:chOff x="286582" y="152399"/>
              <a:chExt cx="932618" cy="1289474"/>
            </a:xfrm>
          </p:grpSpPr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24879782-5D3C-4692-ACF5-0D87508064EB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FA9C42D-725D-4470-8282-F8AFE12CC173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7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err="1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KPI’s</a:t>
                </a:r>
              </a:p>
            </p:txBody>
          </p:sp>
        </p:grpSp>
        <p:grpSp>
          <p:nvGrpSpPr>
            <p:cNvPr id="39" name="Group 21673">
              <a:extLst>
                <a:ext uri="{FF2B5EF4-FFF2-40B4-BE49-F238E27FC236}">
                  <a16:creationId xmlns:a16="http://schemas.microsoft.com/office/drawing/2014/main" id="{E80164C4-2B05-45F5-AD0B-F76B4AD4F28E}"/>
                </a:ext>
              </a:extLst>
            </p:cNvPr>
            <p:cNvGrpSpPr/>
            <p:nvPr/>
          </p:nvGrpSpPr>
          <p:grpSpPr>
            <a:xfrm>
              <a:off x="441323" y="2878742"/>
              <a:ext cx="457200" cy="492125"/>
              <a:chOff x="4356100" y="4233863"/>
              <a:chExt cx="457200" cy="492125"/>
            </a:xfrm>
            <a:solidFill>
              <a:schemeClr val="bg1"/>
            </a:solidFill>
          </p:grpSpPr>
          <p:sp>
            <p:nvSpPr>
              <p:cNvPr id="40" name="Rectangle 102">
                <a:extLst>
                  <a:ext uri="{FF2B5EF4-FFF2-40B4-BE49-F238E27FC236}">
                    <a16:creationId xmlns:a16="http://schemas.microsoft.com/office/drawing/2014/main" id="{35F603E4-ECC5-45C2-8E08-E95E7F0F3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6300" y="4462463"/>
                <a:ext cx="127000" cy="263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1" name="Rectangle 103">
                <a:extLst>
                  <a:ext uri="{FF2B5EF4-FFF2-40B4-BE49-F238E27FC236}">
                    <a16:creationId xmlns:a16="http://schemas.microsoft.com/office/drawing/2014/main" id="{3197E01A-8D1A-4FC4-9969-53336D445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1200" y="4541838"/>
                <a:ext cx="127000" cy="184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2" name="Rectangle 104">
                <a:extLst>
                  <a:ext uri="{FF2B5EF4-FFF2-40B4-BE49-F238E27FC236}">
                    <a16:creationId xmlns:a16="http://schemas.microsoft.com/office/drawing/2014/main" id="{08F30A1B-C54B-4732-B522-215EF9E02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6100" y="4602163"/>
                <a:ext cx="127000" cy="123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3" name="Freeform 105">
                <a:extLst>
                  <a:ext uri="{FF2B5EF4-FFF2-40B4-BE49-F238E27FC236}">
                    <a16:creationId xmlns:a16="http://schemas.microsoft.com/office/drawing/2014/main" id="{95E39B16-A367-4F46-B4D2-938EB395E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862" y="4233863"/>
                <a:ext cx="452438" cy="338138"/>
              </a:xfrm>
              <a:custGeom>
                <a:avLst/>
                <a:gdLst>
                  <a:gd name="T0" fmla="*/ 26 w 285"/>
                  <a:gd name="T1" fmla="*/ 213 h 213"/>
                  <a:gd name="T2" fmla="*/ 0 w 285"/>
                  <a:gd name="T3" fmla="*/ 187 h 213"/>
                  <a:gd name="T4" fmla="*/ 101 w 285"/>
                  <a:gd name="T5" fmla="*/ 88 h 213"/>
                  <a:gd name="T6" fmla="*/ 137 w 285"/>
                  <a:gd name="T7" fmla="*/ 123 h 213"/>
                  <a:gd name="T8" fmla="*/ 236 w 285"/>
                  <a:gd name="T9" fmla="*/ 26 h 213"/>
                  <a:gd name="T10" fmla="*/ 222 w 285"/>
                  <a:gd name="T11" fmla="*/ 12 h 213"/>
                  <a:gd name="T12" fmla="*/ 285 w 285"/>
                  <a:gd name="T13" fmla="*/ 0 h 213"/>
                  <a:gd name="T14" fmla="*/ 274 w 285"/>
                  <a:gd name="T15" fmla="*/ 67 h 213"/>
                  <a:gd name="T16" fmla="*/ 259 w 285"/>
                  <a:gd name="T17" fmla="*/ 52 h 213"/>
                  <a:gd name="T18" fmla="*/ 137 w 285"/>
                  <a:gd name="T19" fmla="*/ 173 h 213"/>
                  <a:gd name="T20" fmla="*/ 99 w 285"/>
                  <a:gd name="T21" fmla="*/ 137 h 213"/>
                  <a:gd name="T22" fmla="*/ 26 w 285"/>
                  <a:gd name="T23" fmla="*/ 21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5" h="213">
                    <a:moveTo>
                      <a:pt x="26" y="213"/>
                    </a:moveTo>
                    <a:lnTo>
                      <a:pt x="0" y="187"/>
                    </a:lnTo>
                    <a:lnTo>
                      <a:pt x="101" y="88"/>
                    </a:lnTo>
                    <a:lnTo>
                      <a:pt x="137" y="123"/>
                    </a:lnTo>
                    <a:lnTo>
                      <a:pt x="236" y="26"/>
                    </a:lnTo>
                    <a:lnTo>
                      <a:pt x="222" y="12"/>
                    </a:lnTo>
                    <a:lnTo>
                      <a:pt x="285" y="0"/>
                    </a:lnTo>
                    <a:lnTo>
                      <a:pt x="274" y="67"/>
                    </a:lnTo>
                    <a:lnTo>
                      <a:pt x="259" y="52"/>
                    </a:lnTo>
                    <a:lnTo>
                      <a:pt x="137" y="173"/>
                    </a:lnTo>
                    <a:lnTo>
                      <a:pt x="99" y="137"/>
                    </a:lnTo>
                    <a:lnTo>
                      <a:pt x="26" y="2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B795D791-4182-4B11-8379-583A76E0E1F0}"/>
              </a:ext>
            </a:extLst>
          </p:cNvPr>
          <p:cNvGrpSpPr/>
          <p:nvPr/>
        </p:nvGrpSpPr>
        <p:grpSpPr>
          <a:xfrm>
            <a:off x="264811" y="1430108"/>
            <a:ext cx="867304" cy="1205576"/>
            <a:chOff x="264811" y="1430108"/>
            <a:chExt cx="867304" cy="1205576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9C4C9476-5F22-49F9-910D-6050EDE87F92}"/>
                </a:ext>
              </a:extLst>
            </p:cNvPr>
            <p:cNvGrpSpPr/>
            <p:nvPr/>
          </p:nvGrpSpPr>
          <p:grpSpPr>
            <a:xfrm>
              <a:off x="264811" y="1430108"/>
              <a:ext cx="867304" cy="1205576"/>
              <a:chOff x="286582" y="152399"/>
              <a:chExt cx="932618" cy="1296363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6BD495F1-8188-4548-A11C-ACF57D4972C4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7777FCD-7773-488E-AADC-C28F3C57B693}"/>
                  </a:ext>
                </a:extLst>
              </p:cNvPr>
              <p:cNvSpPr txBox="1"/>
              <p:nvPr/>
            </p:nvSpPr>
            <p:spPr>
              <a:xfrm>
                <a:off x="286582" y="1167451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rgbClr val="FFCC00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VOLUMES</a:t>
                </a:r>
              </a:p>
            </p:txBody>
          </p:sp>
        </p:grpSp>
        <p:grpSp>
          <p:nvGrpSpPr>
            <p:cNvPr id="47" name="Group 21671">
              <a:extLst>
                <a:ext uri="{FF2B5EF4-FFF2-40B4-BE49-F238E27FC236}">
                  <a16:creationId xmlns:a16="http://schemas.microsoft.com/office/drawing/2014/main" id="{CDFD10D8-4AAF-4C33-B4F3-CAF6AFFA70B1}"/>
                </a:ext>
              </a:extLst>
            </p:cNvPr>
            <p:cNvGrpSpPr/>
            <p:nvPr/>
          </p:nvGrpSpPr>
          <p:grpSpPr>
            <a:xfrm>
              <a:off x="423860" y="1662850"/>
              <a:ext cx="492125" cy="420687"/>
              <a:chOff x="6500813" y="4271963"/>
              <a:chExt cx="492125" cy="420687"/>
            </a:xfrm>
            <a:solidFill>
              <a:schemeClr val="bg1"/>
            </a:solidFill>
          </p:grpSpPr>
          <p:sp>
            <p:nvSpPr>
              <p:cNvPr id="48" name="Rectangle 110">
                <a:extLst>
                  <a:ext uri="{FF2B5EF4-FFF2-40B4-BE49-F238E27FC236}">
                    <a16:creationId xmlns:a16="http://schemas.microsoft.com/office/drawing/2014/main" id="{F1D374A0-D175-437A-9BFB-BCED7234A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0813" y="4635500"/>
                <a:ext cx="492125" cy="571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49" name="Rectangle 111">
                <a:extLst>
                  <a:ext uri="{FF2B5EF4-FFF2-40B4-BE49-F238E27FC236}">
                    <a16:creationId xmlns:a16="http://schemas.microsoft.com/office/drawing/2014/main" id="{8BDDB3FB-BA6B-4A72-8B75-9AA309F34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2288" y="4271963"/>
                <a:ext cx="79375" cy="33337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0" name="Rectangle 112">
                <a:extLst>
                  <a:ext uri="{FF2B5EF4-FFF2-40B4-BE49-F238E27FC236}">
                    <a16:creationId xmlns:a16="http://schemas.microsoft.com/office/drawing/2014/main" id="{94467CEF-F889-4193-B473-2C3FBB816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4338" y="4354513"/>
                <a:ext cx="77788" cy="250825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1" name="Rectangle 113">
                <a:extLst>
                  <a:ext uri="{FF2B5EF4-FFF2-40B4-BE49-F238E27FC236}">
                    <a16:creationId xmlns:a16="http://schemas.microsoft.com/office/drawing/2014/main" id="{3B66309C-5870-4DC1-AAB6-3D6079BBC1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1625" y="4445000"/>
                <a:ext cx="77788" cy="160338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52" name="Rectangle 114">
                <a:extLst>
                  <a:ext uri="{FF2B5EF4-FFF2-40B4-BE49-F238E27FC236}">
                    <a16:creationId xmlns:a16="http://schemas.microsoft.com/office/drawing/2014/main" id="{5DC0A69A-A4BE-4589-AFEC-6BA733015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8913" y="4522788"/>
                <a:ext cx="79375" cy="82550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9B06BD69-F9DF-4500-A472-863BCC30CE37}"/>
              </a:ext>
            </a:extLst>
          </p:cNvPr>
          <p:cNvGrpSpPr/>
          <p:nvPr/>
        </p:nvGrpSpPr>
        <p:grpSpPr>
          <a:xfrm>
            <a:off x="74866" y="4002641"/>
            <a:ext cx="1264981" cy="1205574"/>
            <a:chOff x="74866" y="4002641"/>
            <a:chExt cx="1264981" cy="1205574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BAA88518-35BD-4658-949A-F9E73C261139}"/>
                </a:ext>
              </a:extLst>
            </p:cNvPr>
            <p:cNvGrpSpPr/>
            <p:nvPr/>
          </p:nvGrpSpPr>
          <p:grpSpPr>
            <a:xfrm>
              <a:off x="74866" y="4002641"/>
              <a:ext cx="1264981" cy="1205574"/>
              <a:chOff x="87335" y="152399"/>
              <a:chExt cx="1360243" cy="1296362"/>
            </a:xfrm>
          </p:grpSpPr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FE8FFAE3-ECBC-4DB0-BDCC-664A3D2985FC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018812E9-903A-471E-9038-51CB54F0990C}"/>
                  </a:ext>
                </a:extLst>
              </p:cNvPr>
              <p:cNvSpPr txBox="1"/>
              <p:nvPr/>
            </p:nvSpPr>
            <p:spPr>
              <a:xfrm>
                <a:off x="87335" y="1167450"/>
                <a:ext cx="1360243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GENERAL</a:t>
                </a:r>
              </a:p>
            </p:txBody>
          </p:sp>
        </p:grpSp>
        <p:grpSp>
          <p:nvGrpSpPr>
            <p:cNvPr id="53" name="Group 340036">
              <a:extLst>
                <a:ext uri="{FF2B5EF4-FFF2-40B4-BE49-F238E27FC236}">
                  <a16:creationId xmlns:a16="http://schemas.microsoft.com/office/drawing/2014/main" id="{AABC2376-17F4-4AA8-8D04-FF08F45C82F2}"/>
                </a:ext>
              </a:extLst>
            </p:cNvPr>
            <p:cNvGrpSpPr/>
            <p:nvPr/>
          </p:nvGrpSpPr>
          <p:grpSpPr>
            <a:xfrm>
              <a:off x="389270" y="4188270"/>
              <a:ext cx="574457" cy="558256"/>
              <a:chOff x="-1274763" y="1871663"/>
              <a:chExt cx="1254125" cy="1379537"/>
            </a:xfrm>
            <a:solidFill>
              <a:schemeClr val="bg1"/>
            </a:solidFill>
          </p:grpSpPr>
          <p:sp>
            <p:nvSpPr>
              <p:cNvPr id="54" name="Freeform 87">
                <a:extLst>
                  <a:ext uri="{FF2B5EF4-FFF2-40B4-BE49-F238E27FC236}">
                    <a16:creationId xmlns:a16="http://schemas.microsoft.com/office/drawing/2014/main" id="{EC4A3EC6-FD39-4CC6-8CFE-DDDCA5DB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601663" y="2681288"/>
                <a:ext cx="581025" cy="569912"/>
              </a:xfrm>
              <a:custGeom>
                <a:avLst/>
                <a:gdLst>
                  <a:gd name="T0" fmla="*/ 136 w 155"/>
                  <a:gd name="T1" fmla="*/ 96 h 152"/>
                  <a:gd name="T2" fmla="*/ 139 w 155"/>
                  <a:gd name="T3" fmla="*/ 78 h 152"/>
                  <a:gd name="T4" fmla="*/ 155 w 155"/>
                  <a:gd name="T5" fmla="*/ 70 h 152"/>
                  <a:gd name="T6" fmla="*/ 152 w 155"/>
                  <a:gd name="T7" fmla="*/ 56 h 152"/>
                  <a:gd name="T8" fmla="*/ 135 w 155"/>
                  <a:gd name="T9" fmla="*/ 54 h 152"/>
                  <a:gd name="T10" fmla="*/ 126 w 155"/>
                  <a:gd name="T11" fmla="*/ 38 h 152"/>
                  <a:gd name="T12" fmla="*/ 133 w 155"/>
                  <a:gd name="T13" fmla="*/ 22 h 152"/>
                  <a:gd name="T14" fmla="*/ 121 w 155"/>
                  <a:gd name="T15" fmla="*/ 13 h 152"/>
                  <a:gd name="T16" fmla="*/ 107 w 155"/>
                  <a:gd name="T17" fmla="*/ 22 h 152"/>
                  <a:gd name="T18" fmla="*/ 90 w 155"/>
                  <a:gd name="T19" fmla="*/ 16 h 152"/>
                  <a:gd name="T20" fmla="*/ 85 w 155"/>
                  <a:gd name="T21" fmla="*/ 0 h 152"/>
                  <a:gd name="T22" fmla="*/ 70 w 155"/>
                  <a:gd name="T23" fmla="*/ 0 h 152"/>
                  <a:gd name="T24" fmla="*/ 65 w 155"/>
                  <a:gd name="T25" fmla="*/ 16 h 152"/>
                  <a:gd name="T26" fmla="*/ 48 w 155"/>
                  <a:gd name="T27" fmla="*/ 22 h 152"/>
                  <a:gd name="T28" fmla="*/ 34 w 155"/>
                  <a:gd name="T29" fmla="*/ 13 h 152"/>
                  <a:gd name="T30" fmla="*/ 22 w 155"/>
                  <a:gd name="T31" fmla="*/ 22 h 152"/>
                  <a:gd name="T32" fmla="*/ 29 w 155"/>
                  <a:gd name="T33" fmla="*/ 38 h 152"/>
                  <a:gd name="T34" fmla="*/ 20 w 155"/>
                  <a:gd name="T35" fmla="*/ 54 h 152"/>
                  <a:gd name="T36" fmla="*/ 3 w 155"/>
                  <a:gd name="T37" fmla="*/ 56 h 152"/>
                  <a:gd name="T38" fmla="*/ 0 w 155"/>
                  <a:gd name="T39" fmla="*/ 70 h 152"/>
                  <a:gd name="T40" fmla="*/ 16 w 155"/>
                  <a:gd name="T41" fmla="*/ 78 h 152"/>
                  <a:gd name="T42" fmla="*/ 19 w 155"/>
                  <a:gd name="T43" fmla="*/ 96 h 152"/>
                  <a:gd name="T44" fmla="*/ 7 w 155"/>
                  <a:gd name="T45" fmla="*/ 109 h 152"/>
                  <a:gd name="T46" fmla="*/ 14 w 155"/>
                  <a:gd name="T47" fmla="*/ 121 h 152"/>
                  <a:gd name="T48" fmla="*/ 31 w 155"/>
                  <a:gd name="T49" fmla="*/ 118 h 152"/>
                  <a:gd name="T50" fmla="*/ 45 w 155"/>
                  <a:gd name="T51" fmla="*/ 129 h 152"/>
                  <a:gd name="T52" fmla="*/ 44 w 155"/>
                  <a:gd name="T53" fmla="*/ 147 h 152"/>
                  <a:gd name="T54" fmla="*/ 58 w 155"/>
                  <a:gd name="T55" fmla="*/ 152 h 152"/>
                  <a:gd name="T56" fmla="*/ 68 w 155"/>
                  <a:gd name="T57" fmla="*/ 138 h 152"/>
                  <a:gd name="T58" fmla="*/ 78 w 155"/>
                  <a:gd name="T59" fmla="*/ 139 h 152"/>
                  <a:gd name="T60" fmla="*/ 87 w 155"/>
                  <a:gd name="T61" fmla="*/ 138 h 152"/>
                  <a:gd name="T62" fmla="*/ 97 w 155"/>
                  <a:gd name="T63" fmla="*/ 152 h 152"/>
                  <a:gd name="T64" fmla="*/ 111 w 155"/>
                  <a:gd name="T65" fmla="*/ 147 h 152"/>
                  <a:gd name="T66" fmla="*/ 110 w 155"/>
                  <a:gd name="T67" fmla="*/ 129 h 152"/>
                  <a:gd name="T68" fmla="*/ 124 w 155"/>
                  <a:gd name="T69" fmla="*/ 118 h 152"/>
                  <a:gd name="T70" fmla="*/ 141 w 155"/>
                  <a:gd name="T71" fmla="*/ 121 h 152"/>
                  <a:gd name="T72" fmla="*/ 148 w 155"/>
                  <a:gd name="T73" fmla="*/ 109 h 152"/>
                  <a:gd name="T74" fmla="*/ 136 w 155"/>
                  <a:gd name="T75" fmla="*/ 96 h 152"/>
                  <a:gd name="T76" fmla="*/ 78 w 155"/>
                  <a:gd name="T77" fmla="*/ 112 h 152"/>
                  <a:gd name="T78" fmla="*/ 42 w 155"/>
                  <a:gd name="T79" fmla="*/ 77 h 152"/>
                  <a:gd name="T80" fmla="*/ 78 w 155"/>
                  <a:gd name="T81" fmla="*/ 41 h 152"/>
                  <a:gd name="T82" fmla="*/ 113 w 155"/>
                  <a:gd name="T83" fmla="*/ 77 h 152"/>
                  <a:gd name="T84" fmla="*/ 78 w 155"/>
                  <a:gd name="T85" fmla="*/ 11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52">
                    <a:moveTo>
                      <a:pt x="136" y="96"/>
                    </a:moveTo>
                    <a:cubicBezTo>
                      <a:pt x="138" y="91"/>
                      <a:pt x="139" y="85"/>
                      <a:pt x="139" y="78"/>
                    </a:cubicBezTo>
                    <a:cubicBezTo>
                      <a:pt x="144" y="77"/>
                      <a:pt x="150" y="75"/>
                      <a:pt x="155" y="70"/>
                    </a:cubicBezTo>
                    <a:cubicBezTo>
                      <a:pt x="152" y="56"/>
                      <a:pt x="152" y="56"/>
                      <a:pt x="152" y="56"/>
                    </a:cubicBezTo>
                    <a:cubicBezTo>
                      <a:pt x="146" y="54"/>
                      <a:pt x="140" y="54"/>
                      <a:pt x="135" y="54"/>
                    </a:cubicBezTo>
                    <a:cubicBezTo>
                      <a:pt x="133" y="48"/>
                      <a:pt x="130" y="43"/>
                      <a:pt x="126" y="38"/>
                    </a:cubicBezTo>
                    <a:cubicBezTo>
                      <a:pt x="129" y="34"/>
                      <a:pt x="131" y="29"/>
                      <a:pt x="133" y="2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15" y="15"/>
                      <a:pt x="110" y="19"/>
                      <a:pt x="107" y="22"/>
                    </a:cubicBezTo>
                    <a:cubicBezTo>
                      <a:pt x="102" y="19"/>
                      <a:pt x="96" y="17"/>
                      <a:pt x="90" y="16"/>
                    </a:cubicBezTo>
                    <a:cubicBezTo>
                      <a:pt x="89" y="11"/>
                      <a:pt x="88" y="5"/>
                      <a:pt x="85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67" y="5"/>
                      <a:pt x="66" y="11"/>
                      <a:pt x="65" y="16"/>
                    </a:cubicBezTo>
                    <a:cubicBezTo>
                      <a:pt x="59" y="17"/>
                      <a:pt x="53" y="19"/>
                      <a:pt x="48" y="22"/>
                    </a:cubicBezTo>
                    <a:cubicBezTo>
                      <a:pt x="45" y="19"/>
                      <a:pt x="40" y="15"/>
                      <a:pt x="34" y="13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4" y="29"/>
                      <a:pt x="27" y="34"/>
                      <a:pt x="29" y="38"/>
                    </a:cubicBezTo>
                    <a:cubicBezTo>
                      <a:pt x="25" y="43"/>
                      <a:pt x="22" y="48"/>
                      <a:pt x="20" y="54"/>
                    </a:cubicBezTo>
                    <a:cubicBezTo>
                      <a:pt x="15" y="54"/>
                      <a:pt x="9" y="54"/>
                      <a:pt x="3" y="5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5" y="75"/>
                      <a:pt x="11" y="77"/>
                      <a:pt x="16" y="78"/>
                    </a:cubicBezTo>
                    <a:cubicBezTo>
                      <a:pt x="16" y="85"/>
                      <a:pt x="17" y="91"/>
                      <a:pt x="19" y="96"/>
                    </a:cubicBezTo>
                    <a:cubicBezTo>
                      <a:pt x="15" y="99"/>
                      <a:pt x="10" y="103"/>
                      <a:pt x="7" y="109"/>
                    </a:cubicBezTo>
                    <a:cubicBezTo>
                      <a:pt x="14" y="121"/>
                      <a:pt x="14" y="121"/>
                      <a:pt x="14" y="121"/>
                    </a:cubicBezTo>
                    <a:cubicBezTo>
                      <a:pt x="21" y="121"/>
                      <a:pt x="27" y="120"/>
                      <a:pt x="31" y="118"/>
                    </a:cubicBezTo>
                    <a:cubicBezTo>
                      <a:pt x="35" y="122"/>
                      <a:pt x="40" y="126"/>
                      <a:pt x="45" y="129"/>
                    </a:cubicBezTo>
                    <a:cubicBezTo>
                      <a:pt x="44" y="134"/>
                      <a:pt x="43" y="140"/>
                      <a:pt x="44" y="14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3" y="147"/>
                      <a:pt x="66" y="142"/>
                      <a:pt x="68" y="138"/>
                    </a:cubicBezTo>
                    <a:cubicBezTo>
                      <a:pt x="71" y="138"/>
                      <a:pt x="74" y="139"/>
                      <a:pt x="78" y="139"/>
                    </a:cubicBezTo>
                    <a:cubicBezTo>
                      <a:pt x="81" y="139"/>
                      <a:pt x="84" y="138"/>
                      <a:pt x="87" y="138"/>
                    </a:cubicBezTo>
                    <a:cubicBezTo>
                      <a:pt x="89" y="142"/>
                      <a:pt x="92" y="147"/>
                      <a:pt x="97" y="152"/>
                    </a:cubicBezTo>
                    <a:cubicBezTo>
                      <a:pt x="111" y="147"/>
                      <a:pt x="111" y="147"/>
                      <a:pt x="111" y="147"/>
                    </a:cubicBezTo>
                    <a:cubicBezTo>
                      <a:pt x="112" y="140"/>
                      <a:pt x="111" y="134"/>
                      <a:pt x="110" y="129"/>
                    </a:cubicBezTo>
                    <a:cubicBezTo>
                      <a:pt x="115" y="126"/>
                      <a:pt x="120" y="122"/>
                      <a:pt x="124" y="118"/>
                    </a:cubicBezTo>
                    <a:cubicBezTo>
                      <a:pt x="128" y="120"/>
                      <a:pt x="134" y="121"/>
                      <a:pt x="141" y="121"/>
                    </a:cubicBezTo>
                    <a:cubicBezTo>
                      <a:pt x="148" y="109"/>
                      <a:pt x="148" y="109"/>
                      <a:pt x="148" y="109"/>
                    </a:cubicBezTo>
                    <a:cubicBezTo>
                      <a:pt x="145" y="103"/>
                      <a:pt x="140" y="99"/>
                      <a:pt x="136" y="96"/>
                    </a:cubicBezTo>
                    <a:close/>
                    <a:moveTo>
                      <a:pt x="78" y="112"/>
                    </a:moveTo>
                    <a:cubicBezTo>
                      <a:pt x="58" y="112"/>
                      <a:pt x="42" y="96"/>
                      <a:pt x="42" y="77"/>
                    </a:cubicBezTo>
                    <a:cubicBezTo>
                      <a:pt x="42" y="57"/>
                      <a:pt x="58" y="41"/>
                      <a:pt x="78" y="41"/>
                    </a:cubicBezTo>
                    <a:cubicBezTo>
                      <a:pt x="97" y="41"/>
                      <a:pt x="113" y="57"/>
                      <a:pt x="113" y="77"/>
                    </a:cubicBezTo>
                    <a:cubicBezTo>
                      <a:pt x="113" y="96"/>
                      <a:pt x="97" y="112"/>
                      <a:pt x="78" y="1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88">
                <a:extLst>
                  <a:ext uri="{FF2B5EF4-FFF2-40B4-BE49-F238E27FC236}">
                    <a16:creationId xmlns:a16="http://schemas.microsoft.com/office/drawing/2014/main" id="{3A9496F8-1BF7-4908-B120-D22E8FA1A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274763" y="2301875"/>
                <a:ext cx="523875" cy="533400"/>
              </a:xfrm>
              <a:custGeom>
                <a:avLst/>
                <a:gdLst>
                  <a:gd name="T0" fmla="*/ 70 w 140"/>
                  <a:gd name="T1" fmla="*/ 31 h 142"/>
                  <a:gd name="T2" fmla="*/ 31 w 140"/>
                  <a:gd name="T3" fmla="*/ 71 h 142"/>
                  <a:gd name="T4" fmla="*/ 70 w 140"/>
                  <a:gd name="T5" fmla="*/ 110 h 142"/>
                  <a:gd name="T6" fmla="*/ 110 w 140"/>
                  <a:gd name="T7" fmla="*/ 71 h 142"/>
                  <a:gd name="T8" fmla="*/ 70 w 140"/>
                  <a:gd name="T9" fmla="*/ 31 h 142"/>
                  <a:gd name="T10" fmla="*/ 70 w 140"/>
                  <a:gd name="T11" fmla="*/ 104 h 142"/>
                  <a:gd name="T12" fmla="*/ 37 w 140"/>
                  <a:gd name="T13" fmla="*/ 71 h 142"/>
                  <a:gd name="T14" fmla="*/ 70 w 140"/>
                  <a:gd name="T15" fmla="*/ 37 h 142"/>
                  <a:gd name="T16" fmla="*/ 103 w 140"/>
                  <a:gd name="T17" fmla="*/ 71 h 142"/>
                  <a:gd name="T18" fmla="*/ 70 w 140"/>
                  <a:gd name="T19" fmla="*/ 104 h 142"/>
                  <a:gd name="T20" fmla="*/ 129 w 140"/>
                  <a:gd name="T21" fmla="*/ 71 h 142"/>
                  <a:gd name="T22" fmla="*/ 128 w 140"/>
                  <a:gd name="T23" fmla="*/ 62 h 142"/>
                  <a:gd name="T24" fmla="*/ 140 w 140"/>
                  <a:gd name="T25" fmla="*/ 56 h 142"/>
                  <a:gd name="T26" fmla="*/ 135 w 140"/>
                  <a:gd name="T27" fmla="*/ 41 h 142"/>
                  <a:gd name="T28" fmla="*/ 122 w 140"/>
                  <a:gd name="T29" fmla="*/ 44 h 142"/>
                  <a:gd name="T30" fmla="*/ 112 w 140"/>
                  <a:gd name="T31" fmla="*/ 29 h 142"/>
                  <a:gd name="T32" fmla="*/ 118 w 140"/>
                  <a:gd name="T33" fmla="*/ 18 h 142"/>
                  <a:gd name="T34" fmla="*/ 105 w 140"/>
                  <a:gd name="T35" fmla="*/ 9 h 142"/>
                  <a:gd name="T36" fmla="*/ 97 w 140"/>
                  <a:gd name="T37" fmla="*/ 18 h 142"/>
                  <a:gd name="T38" fmla="*/ 79 w 140"/>
                  <a:gd name="T39" fmla="*/ 13 h 142"/>
                  <a:gd name="T40" fmla="*/ 78 w 140"/>
                  <a:gd name="T41" fmla="*/ 0 h 142"/>
                  <a:gd name="T42" fmla="*/ 62 w 140"/>
                  <a:gd name="T43" fmla="*/ 0 h 142"/>
                  <a:gd name="T44" fmla="*/ 61 w 140"/>
                  <a:gd name="T45" fmla="*/ 13 h 142"/>
                  <a:gd name="T46" fmla="*/ 44 w 140"/>
                  <a:gd name="T47" fmla="*/ 18 h 142"/>
                  <a:gd name="T48" fmla="*/ 35 w 140"/>
                  <a:gd name="T49" fmla="*/ 9 h 142"/>
                  <a:gd name="T50" fmla="*/ 22 w 140"/>
                  <a:gd name="T51" fmla="*/ 18 h 142"/>
                  <a:gd name="T52" fmla="*/ 28 w 140"/>
                  <a:gd name="T53" fmla="*/ 29 h 142"/>
                  <a:gd name="T54" fmla="*/ 18 w 140"/>
                  <a:gd name="T55" fmla="*/ 44 h 142"/>
                  <a:gd name="T56" fmla="*/ 5 w 140"/>
                  <a:gd name="T57" fmla="*/ 41 h 142"/>
                  <a:gd name="T58" fmla="*/ 0 w 140"/>
                  <a:gd name="T59" fmla="*/ 56 h 142"/>
                  <a:gd name="T60" fmla="*/ 12 w 140"/>
                  <a:gd name="T61" fmla="*/ 62 h 142"/>
                  <a:gd name="T62" fmla="*/ 11 w 140"/>
                  <a:gd name="T63" fmla="*/ 71 h 142"/>
                  <a:gd name="T64" fmla="*/ 12 w 140"/>
                  <a:gd name="T65" fmla="*/ 80 h 142"/>
                  <a:gd name="T66" fmla="*/ 0 w 140"/>
                  <a:gd name="T67" fmla="*/ 85 h 142"/>
                  <a:gd name="T68" fmla="*/ 5 w 140"/>
                  <a:gd name="T69" fmla="*/ 100 h 142"/>
                  <a:gd name="T70" fmla="*/ 18 w 140"/>
                  <a:gd name="T71" fmla="*/ 97 h 142"/>
                  <a:gd name="T72" fmla="*/ 28 w 140"/>
                  <a:gd name="T73" fmla="*/ 112 h 142"/>
                  <a:gd name="T74" fmla="*/ 22 w 140"/>
                  <a:gd name="T75" fmla="*/ 123 h 142"/>
                  <a:gd name="T76" fmla="*/ 35 w 140"/>
                  <a:gd name="T77" fmla="*/ 133 h 142"/>
                  <a:gd name="T78" fmla="*/ 44 w 140"/>
                  <a:gd name="T79" fmla="*/ 123 h 142"/>
                  <a:gd name="T80" fmla="*/ 61 w 140"/>
                  <a:gd name="T81" fmla="*/ 129 h 142"/>
                  <a:gd name="T82" fmla="*/ 62 w 140"/>
                  <a:gd name="T83" fmla="*/ 142 h 142"/>
                  <a:gd name="T84" fmla="*/ 78 w 140"/>
                  <a:gd name="T85" fmla="*/ 142 h 142"/>
                  <a:gd name="T86" fmla="*/ 79 w 140"/>
                  <a:gd name="T87" fmla="*/ 129 h 142"/>
                  <a:gd name="T88" fmla="*/ 97 w 140"/>
                  <a:gd name="T89" fmla="*/ 123 h 142"/>
                  <a:gd name="T90" fmla="*/ 105 w 140"/>
                  <a:gd name="T91" fmla="*/ 133 h 142"/>
                  <a:gd name="T92" fmla="*/ 118 w 140"/>
                  <a:gd name="T93" fmla="*/ 123 h 142"/>
                  <a:gd name="T94" fmla="*/ 112 w 140"/>
                  <a:gd name="T95" fmla="*/ 112 h 142"/>
                  <a:gd name="T96" fmla="*/ 122 w 140"/>
                  <a:gd name="T97" fmla="*/ 97 h 142"/>
                  <a:gd name="T98" fmla="*/ 135 w 140"/>
                  <a:gd name="T99" fmla="*/ 100 h 142"/>
                  <a:gd name="T100" fmla="*/ 140 w 140"/>
                  <a:gd name="T101" fmla="*/ 85 h 142"/>
                  <a:gd name="T102" fmla="*/ 128 w 140"/>
                  <a:gd name="T103" fmla="*/ 80 h 142"/>
                  <a:gd name="T104" fmla="*/ 129 w 140"/>
                  <a:gd name="T105" fmla="*/ 71 h 142"/>
                  <a:gd name="T106" fmla="*/ 70 w 140"/>
                  <a:gd name="T107" fmla="*/ 118 h 142"/>
                  <a:gd name="T108" fmla="*/ 23 w 140"/>
                  <a:gd name="T109" fmla="*/ 71 h 142"/>
                  <a:gd name="T110" fmla="*/ 70 w 140"/>
                  <a:gd name="T111" fmla="*/ 23 h 142"/>
                  <a:gd name="T112" fmla="*/ 118 w 140"/>
                  <a:gd name="T113" fmla="*/ 71 h 142"/>
                  <a:gd name="T114" fmla="*/ 70 w 140"/>
                  <a:gd name="T115" fmla="*/ 11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0" h="142">
                    <a:moveTo>
                      <a:pt x="70" y="31"/>
                    </a:moveTo>
                    <a:cubicBezTo>
                      <a:pt x="48" y="31"/>
                      <a:pt x="31" y="49"/>
                      <a:pt x="31" y="71"/>
                    </a:cubicBezTo>
                    <a:cubicBezTo>
                      <a:pt x="31" y="92"/>
                      <a:pt x="48" y="110"/>
                      <a:pt x="70" y="110"/>
                    </a:cubicBezTo>
                    <a:cubicBezTo>
                      <a:pt x="92" y="110"/>
                      <a:pt x="110" y="92"/>
                      <a:pt x="110" y="71"/>
                    </a:cubicBezTo>
                    <a:cubicBezTo>
                      <a:pt x="110" y="49"/>
                      <a:pt x="92" y="31"/>
                      <a:pt x="70" y="31"/>
                    </a:cubicBezTo>
                    <a:close/>
                    <a:moveTo>
                      <a:pt x="70" y="104"/>
                    </a:moveTo>
                    <a:cubicBezTo>
                      <a:pt x="52" y="104"/>
                      <a:pt x="37" y="89"/>
                      <a:pt x="37" y="71"/>
                    </a:cubicBezTo>
                    <a:cubicBezTo>
                      <a:pt x="37" y="52"/>
                      <a:pt x="52" y="37"/>
                      <a:pt x="70" y="37"/>
                    </a:cubicBezTo>
                    <a:cubicBezTo>
                      <a:pt x="88" y="37"/>
                      <a:pt x="103" y="52"/>
                      <a:pt x="103" y="71"/>
                    </a:cubicBezTo>
                    <a:cubicBezTo>
                      <a:pt x="103" y="89"/>
                      <a:pt x="88" y="104"/>
                      <a:pt x="70" y="104"/>
                    </a:cubicBezTo>
                    <a:close/>
                    <a:moveTo>
                      <a:pt x="129" y="71"/>
                    </a:moveTo>
                    <a:cubicBezTo>
                      <a:pt x="129" y="68"/>
                      <a:pt x="128" y="65"/>
                      <a:pt x="128" y="62"/>
                    </a:cubicBezTo>
                    <a:cubicBezTo>
                      <a:pt x="140" y="56"/>
                      <a:pt x="140" y="56"/>
                      <a:pt x="140" y="56"/>
                    </a:cubicBezTo>
                    <a:cubicBezTo>
                      <a:pt x="135" y="41"/>
                      <a:pt x="135" y="41"/>
                      <a:pt x="135" y="41"/>
                    </a:cubicBezTo>
                    <a:cubicBezTo>
                      <a:pt x="122" y="44"/>
                      <a:pt x="122" y="44"/>
                      <a:pt x="122" y="44"/>
                    </a:cubicBezTo>
                    <a:cubicBezTo>
                      <a:pt x="119" y="38"/>
                      <a:pt x="116" y="34"/>
                      <a:pt x="112" y="29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5" y="9"/>
                      <a:pt x="105" y="9"/>
                      <a:pt x="105" y="9"/>
                    </a:cubicBezTo>
                    <a:cubicBezTo>
                      <a:pt x="97" y="18"/>
                      <a:pt x="97" y="18"/>
                      <a:pt x="97" y="18"/>
                    </a:cubicBezTo>
                    <a:cubicBezTo>
                      <a:pt x="91" y="16"/>
                      <a:pt x="85" y="14"/>
                      <a:pt x="79" y="13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5" y="14"/>
                      <a:pt x="49" y="16"/>
                      <a:pt x="44" y="18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8" y="29"/>
                      <a:pt x="28" y="29"/>
                      <a:pt x="28" y="29"/>
                    </a:cubicBezTo>
                    <a:cubicBezTo>
                      <a:pt x="24" y="34"/>
                      <a:pt x="21" y="38"/>
                      <a:pt x="18" y="44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2" y="65"/>
                      <a:pt x="11" y="68"/>
                      <a:pt x="11" y="71"/>
                    </a:cubicBezTo>
                    <a:cubicBezTo>
                      <a:pt x="11" y="74"/>
                      <a:pt x="12" y="77"/>
                      <a:pt x="12" y="80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5" y="100"/>
                      <a:pt x="5" y="100"/>
                      <a:pt x="5" y="100"/>
                    </a:cubicBezTo>
                    <a:cubicBezTo>
                      <a:pt x="18" y="97"/>
                      <a:pt x="18" y="97"/>
                      <a:pt x="18" y="97"/>
                    </a:cubicBezTo>
                    <a:cubicBezTo>
                      <a:pt x="21" y="103"/>
                      <a:pt x="24" y="108"/>
                      <a:pt x="28" y="112"/>
                    </a:cubicBezTo>
                    <a:cubicBezTo>
                      <a:pt x="22" y="123"/>
                      <a:pt x="22" y="123"/>
                      <a:pt x="22" y="12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9" y="126"/>
                      <a:pt x="55" y="128"/>
                      <a:pt x="61" y="129"/>
                    </a:cubicBezTo>
                    <a:cubicBezTo>
                      <a:pt x="62" y="142"/>
                      <a:pt x="62" y="142"/>
                      <a:pt x="62" y="142"/>
                    </a:cubicBezTo>
                    <a:cubicBezTo>
                      <a:pt x="78" y="142"/>
                      <a:pt x="78" y="142"/>
                      <a:pt x="78" y="142"/>
                    </a:cubicBezTo>
                    <a:cubicBezTo>
                      <a:pt x="79" y="129"/>
                      <a:pt x="79" y="129"/>
                      <a:pt x="79" y="129"/>
                    </a:cubicBezTo>
                    <a:cubicBezTo>
                      <a:pt x="85" y="128"/>
                      <a:pt x="91" y="126"/>
                      <a:pt x="97" y="123"/>
                    </a:cubicBezTo>
                    <a:cubicBezTo>
                      <a:pt x="105" y="133"/>
                      <a:pt x="105" y="133"/>
                      <a:pt x="105" y="13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6" y="108"/>
                      <a:pt x="119" y="103"/>
                      <a:pt x="122" y="97"/>
                    </a:cubicBezTo>
                    <a:cubicBezTo>
                      <a:pt x="135" y="100"/>
                      <a:pt x="135" y="100"/>
                      <a:pt x="135" y="100"/>
                    </a:cubicBezTo>
                    <a:cubicBezTo>
                      <a:pt x="140" y="85"/>
                      <a:pt x="140" y="85"/>
                      <a:pt x="140" y="85"/>
                    </a:cubicBezTo>
                    <a:cubicBezTo>
                      <a:pt x="128" y="80"/>
                      <a:pt x="128" y="80"/>
                      <a:pt x="128" y="80"/>
                    </a:cubicBezTo>
                    <a:cubicBezTo>
                      <a:pt x="128" y="77"/>
                      <a:pt x="129" y="74"/>
                      <a:pt x="129" y="71"/>
                    </a:cubicBezTo>
                    <a:close/>
                    <a:moveTo>
                      <a:pt x="70" y="118"/>
                    </a:moveTo>
                    <a:cubicBezTo>
                      <a:pt x="44" y="118"/>
                      <a:pt x="23" y="97"/>
                      <a:pt x="23" y="71"/>
                    </a:cubicBezTo>
                    <a:cubicBezTo>
                      <a:pt x="23" y="44"/>
                      <a:pt x="44" y="23"/>
                      <a:pt x="70" y="23"/>
                    </a:cubicBezTo>
                    <a:cubicBezTo>
                      <a:pt x="96" y="23"/>
                      <a:pt x="118" y="44"/>
                      <a:pt x="118" y="71"/>
                    </a:cubicBezTo>
                    <a:cubicBezTo>
                      <a:pt x="118" y="97"/>
                      <a:pt x="96" y="118"/>
                      <a:pt x="70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89">
                <a:extLst>
                  <a:ext uri="{FF2B5EF4-FFF2-40B4-BE49-F238E27FC236}">
                    <a16:creationId xmlns:a16="http://schemas.microsoft.com/office/drawing/2014/main" id="{308F995B-FCFF-4187-A659-A5DE38C37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25501" y="1871663"/>
                <a:ext cx="520700" cy="512762"/>
              </a:xfrm>
              <a:custGeom>
                <a:avLst/>
                <a:gdLst>
                  <a:gd name="T0" fmla="*/ 69 w 139"/>
                  <a:gd name="T1" fmla="*/ 33 h 137"/>
                  <a:gd name="T2" fmla="*/ 33 w 139"/>
                  <a:gd name="T3" fmla="*/ 70 h 137"/>
                  <a:gd name="T4" fmla="*/ 69 w 139"/>
                  <a:gd name="T5" fmla="*/ 106 h 137"/>
                  <a:gd name="T6" fmla="*/ 106 w 139"/>
                  <a:gd name="T7" fmla="*/ 70 h 137"/>
                  <a:gd name="T8" fmla="*/ 69 w 139"/>
                  <a:gd name="T9" fmla="*/ 33 h 137"/>
                  <a:gd name="T10" fmla="*/ 69 w 139"/>
                  <a:gd name="T11" fmla="*/ 91 h 137"/>
                  <a:gd name="T12" fmla="*/ 48 w 139"/>
                  <a:gd name="T13" fmla="*/ 70 h 137"/>
                  <a:gd name="T14" fmla="*/ 69 w 139"/>
                  <a:gd name="T15" fmla="*/ 48 h 137"/>
                  <a:gd name="T16" fmla="*/ 91 w 139"/>
                  <a:gd name="T17" fmla="*/ 70 h 137"/>
                  <a:gd name="T18" fmla="*/ 69 w 139"/>
                  <a:gd name="T19" fmla="*/ 91 h 137"/>
                  <a:gd name="T20" fmla="*/ 123 w 139"/>
                  <a:gd name="T21" fmla="*/ 87 h 137"/>
                  <a:gd name="T22" fmla="*/ 126 w 139"/>
                  <a:gd name="T23" fmla="*/ 71 h 137"/>
                  <a:gd name="T24" fmla="*/ 139 w 139"/>
                  <a:gd name="T25" fmla="*/ 64 h 137"/>
                  <a:gd name="T26" fmla="*/ 137 w 139"/>
                  <a:gd name="T27" fmla="*/ 51 h 137"/>
                  <a:gd name="T28" fmla="*/ 122 w 139"/>
                  <a:gd name="T29" fmla="*/ 49 h 137"/>
                  <a:gd name="T30" fmla="*/ 113 w 139"/>
                  <a:gd name="T31" fmla="*/ 35 h 137"/>
                  <a:gd name="T32" fmla="*/ 119 w 139"/>
                  <a:gd name="T33" fmla="*/ 20 h 137"/>
                  <a:gd name="T34" fmla="*/ 109 w 139"/>
                  <a:gd name="T35" fmla="*/ 12 h 137"/>
                  <a:gd name="T36" fmla="*/ 96 w 139"/>
                  <a:gd name="T37" fmla="*/ 20 h 137"/>
                  <a:gd name="T38" fmla="*/ 81 w 139"/>
                  <a:gd name="T39" fmla="*/ 15 h 137"/>
                  <a:gd name="T40" fmla="*/ 76 w 139"/>
                  <a:gd name="T41" fmla="*/ 0 h 137"/>
                  <a:gd name="T42" fmla="*/ 63 w 139"/>
                  <a:gd name="T43" fmla="*/ 0 h 137"/>
                  <a:gd name="T44" fmla="*/ 58 w 139"/>
                  <a:gd name="T45" fmla="*/ 15 h 137"/>
                  <a:gd name="T46" fmla="*/ 43 w 139"/>
                  <a:gd name="T47" fmla="*/ 20 h 137"/>
                  <a:gd name="T48" fmla="*/ 30 w 139"/>
                  <a:gd name="T49" fmla="*/ 12 h 137"/>
                  <a:gd name="T50" fmla="*/ 20 w 139"/>
                  <a:gd name="T51" fmla="*/ 20 h 137"/>
                  <a:gd name="T52" fmla="*/ 26 w 139"/>
                  <a:gd name="T53" fmla="*/ 35 h 137"/>
                  <a:gd name="T54" fmla="*/ 17 w 139"/>
                  <a:gd name="T55" fmla="*/ 49 h 137"/>
                  <a:gd name="T56" fmla="*/ 2 w 139"/>
                  <a:gd name="T57" fmla="*/ 51 h 137"/>
                  <a:gd name="T58" fmla="*/ 0 w 139"/>
                  <a:gd name="T59" fmla="*/ 64 h 137"/>
                  <a:gd name="T60" fmla="*/ 13 w 139"/>
                  <a:gd name="T61" fmla="*/ 71 h 137"/>
                  <a:gd name="T62" fmla="*/ 16 w 139"/>
                  <a:gd name="T63" fmla="*/ 87 h 137"/>
                  <a:gd name="T64" fmla="*/ 6 w 139"/>
                  <a:gd name="T65" fmla="*/ 99 h 137"/>
                  <a:gd name="T66" fmla="*/ 12 w 139"/>
                  <a:gd name="T67" fmla="*/ 110 h 137"/>
                  <a:gd name="T68" fmla="*/ 27 w 139"/>
                  <a:gd name="T69" fmla="*/ 107 h 137"/>
                  <a:gd name="T70" fmla="*/ 40 w 139"/>
                  <a:gd name="T71" fmla="*/ 117 h 137"/>
                  <a:gd name="T72" fmla="*/ 39 w 139"/>
                  <a:gd name="T73" fmla="*/ 133 h 137"/>
                  <a:gd name="T74" fmla="*/ 52 w 139"/>
                  <a:gd name="T75" fmla="*/ 137 h 137"/>
                  <a:gd name="T76" fmla="*/ 61 w 139"/>
                  <a:gd name="T77" fmla="*/ 125 h 137"/>
                  <a:gd name="T78" fmla="*/ 69 w 139"/>
                  <a:gd name="T79" fmla="*/ 126 h 137"/>
                  <a:gd name="T80" fmla="*/ 78 w 139"/>
                  <a:gd name="T81" fmla="*/ 125 h 137"/>
                  <a:gd name="T82" fmla="*/ 87 w 139"/>
                  <a:gd name="T83" fmla="*/ 137 h 137"/>
                  <a:gd name="T84" fmla="*/ 99 w 139"/>
                  <a:gd name="T85" fmla="*/ 133 h 137"/>
                  <a:gd name="T86" fmla="*/ 99 w 139"/>
                  <a:gd name="T87" fmla="*/ 117 h 137"/>
                  <a:gd name="T88" fmla="*/ 111 w 139"/>
                  <a:gd name="T89" fmla="*/ 107 h 137"/>
                  <a:gd name="T90" fmla="*/ 127 w 139"/>
                  <a:gd name="T91" fmla="*/ 110 h 137"/>
                  <a:gd name="T92" fmla="*/ 133 w 139"/>
                  <a:gd name="T93" fmla="*/ 99 h 137"/>
                  <a:gd name="T94" fmla="*/ 123 w 139"/>
                  <a:gd name="T95" fmla="*/ 87 h 137"/>
                  <a:gd name="T96" fmla="*/ 69 w 139"/>
                  <a:gd name="T97" fmla="*/ 114 h 137"/>
                  <a:gd name="T98" fmla="*/ 25 w 139"/>
                  <a:gd name="T99" fmla="*/ 70 h 137"/>
                  <a:gd name="T100" fmla="*/ 69 w 139"/>
                  <a:gd name="T101" fmla="*/ 25 h 137"/>
                  <a:gd name="T102" fmla="*/ 114 w 139"/>
                  <a:gd name="T103" fmla="*/ 70 h 137"/>
                  <a:gd name="T104" fmla="*/ 69 w 139"/>
                  <a:gd name="T105" fmla="*/ 114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" h="137">
                    <a:moveTo>
                      <a:pt x="69" y="33"/>
                    </a:moveTo>
                    <a:cubicBezTo>
                      <a:pt x="49" y="33"/>
                      <a:pt x="33" y="50"/>
                      <a:pt x="33" y="70"/>
                    </a:cubicBezTo>
                    <a:cubicBezTo>
                      <a:pt x="33" y="90"/>
                      <a:pt x="49" y="106"/>
                      <a:pt x="69" y="106"/>
                    </a:cubicBezTo>
                    <a:cubicBezTo>
                      <a:pt x="90" y="106"/>
                      <a:pt x="106" y="90"/>
                      <a:pt x="106" y="70"/>
                    </a:cubicBezTo>
                    <a:cubicBezTo>
                      <a:pt x="106" y="50"/>
                      <a:pt x="90" y="33"/>
                      <a:pt x="69" y="33"/>
                    </a:cubicBezTo>
                    <a:close/>
                    <a:moveTo>
                      <a:pt x="69" y="91"/>
                    </a:moveTo>
                    <a:cubicBezTo>
                      <a:pt x="57" y="91"/>
                      <a:pt x="48" y="82"/>
                      <a:pt x="48" y="70"/>
                    </a:cubicBezTo>
                    <a:cubicBezTo>
                      <a:pt x="48" y="57"/>
                      <a:pt x="57" y="48"/>
                      <a:pt x="69" y="48"/>
                    </a:cubicBezTo>
                    <a:cubicBezTo>
                      <a:pt x="82" y="48"/>
                      <a:pt x="91" y="57"/>
                      <a:pt x="91" y="70"/>
                    </a:cubicBezTo>
                    <a:cubicBezTo>
                      <a:pt x="91" y="82"/>
                      <a:pt x="82" y="91"/>
                      <a:pt x="69" y="91"/>
                    </a:cubicBezTo>
                    <a:close/>
                    <a:moveTo>
                      <a:pt x="123" y="87"/>
                    </a:moveTo>
                    <a:cubicBezTo>
                      <a:pt x="124" y="82"/>
                      <a:pt x="125" y="77"/>
                      <a:pt x="126" y="71"/>
                    </a:cubicBezTo>
                    <a:cubicBezTo>
                      <a:pt x="129" y="70"/>
                      <a:pt x="135" y="68"/>
                      <a:pt x="139" y="64"/>
                    </a:cubicBezTo>
                    <a:cubicBezTo>
                      <a:pt x="137" y="51"/>
                      <a:pt x="137" y="51"/>
                      <a:pt x="137" y="51"/>
                    </a:cubicBezTo>
                    <a:cubicBezTo>
                      <a:pt x="131" y="49"/>
                      <a:pt x="126" y="49"/>
                      <a:pt x="122" y="49"/>
                    </a:cubicBezTo>
                    <a:cubicBezTo>
                      <a:pt x="120" y="44"/>
                      <a:pt x="117" y="39"/>
                      <a:pt x="113" y="35"/>
                    </a:cubicBezTo>
                    <a:cubicBezTo>
                      <a:pt x="116" y="31"/>
                      <a:pt x="118" y="26"/>
                      <a:pt x="119" y="20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04" y="14"/>
                      <a:pt x="99" y="17"/>
                      <a:pt x="96" y="20"/>
                    </a:cubicBezTo>
                    <a:cubicBezTo>
                      <a:pt x="91" y="18"/>
                      <a:pt x="86" y="16"/>
                      <a:pt x="81" y="15"/>
                    </a:cubicBezTo>
                    <a:cubicBezTo>
                      <a:pt x="80" y="10"/>
                      <a:pt x="79" y="5"/>
                      <a:pt x="76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0" y="5"/>
                      <a:pt x="59" y="10"/>
                      <a:pt x="58" y="15"/>
                    </a:cubicBezTo>
                    <a:cubicBezTo>
                      <a:pt x="53" y="16"/>
                      <a:pt x="47" y="18"/>
                      <a:pt x="43" y="20"/>
                    </a:cubicBezTo>
                    <a:cubicBezTo>
                      <a:pt x="40" y="17"/>
                      <a:pt x="35" y="14"/>
                      <a:pt x="30" y="12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6"/>
                      <a:pt x="23" y="31"/>
                      <a:pt x="26" y="35"/>
                    </a:cubicBezTo>
                    <a:cubicBezTo>
                      <a:pt x="22" y="39"/>
                      <a:pt x="19" y="44"/>
                      <a:pt x="17" y="49"/>
                    </a:cubicBezTo>
                    <a:cubicBezTo>
                      <a:pt x="13" y="49"/>
                      <a:pt x="8" y="49"/>
                      <a:pt x="2" y="51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4" y="68"/>
                      <a:pt x="9" y="70"/>
                      <a:pt x="13" y="71"/>
                    </a:cubicBezTo>
                    <a:cubicBezTo>
                      <a:pt x="14" y="77"/>
                      <a:pt x="15" y="82"/>
                      <a:pt x="16" y="87"/>
                    </a:cubicBezTo>
                    <a:cubicBezTo>
                      <a:pt x="13" y="90"/>
                      <a:pt x="9" y="94"/>
                      <a:pt x="6" y="99"/>
                    </a:cubicBezTo>
                    <a:cubicBezTo>
                      <a:pt x="12" y="110"/>
                      <a:pt x="12" y="110"/>
                      <a:pt x="12" y="110"/>
                    </a:cubicBezTo>
                    <a:cubicBezTo>
                      <a:pt x="18" y="110"/>
                      <a:pt x="24" y="108"/>
                      <a:pt x="27" y="107"/>
                    </a:cubicBezTo>
                    <a:cubicBezTo>
                      <a:pt x="31" y="111"/>
                      <a:pt x="35" y="114"/>
                      <a:pt x="40" y="117"/>
                    </a:cubicBezTo>
                    <a:cubicBezTo>
                      <a:pt x="39" y="121"/>
                      <a:pt x="38" y="127"/>
                      <a:pt x="39" y="133"/>
                    </a:cubicBezTo>
                    <a:cubicBezTo>
                      <a:pt x="52" y="137"/>
                      <a:pt x="52" y="137"/>
                      <a:pt x="52" y="137"/>
                    </a:cubicBezTo>
                    <a:cubicBezTo>
                      <a:pt x="56" y="133"/>
                      <a:pt x="59" y="129"/>
                      <a:pt x="61" y="125"/>
                    </a:cubicBezTo>
                    <a:cubicBezTo>
                      <a:pt x="64" y="125"/>
                      <a:pt x="67" y="126"/>
                      <a:pt x="69" y="126"/>
                    </a:cubicBezTo>
                    <a:cubicBezTo>
                      <a:pt x="72" y="126"/>
                      <a:pt x="75" y="125"/>
                      <a:pt x="78" y="125"/>
                    </a:cubicBezTo>
                    <a:cubicBezTo>
                      <a:pt x="80" y="129"/>
                      <a:pt x="83" y="133"/>
                      <a:pt x="87" y="137"/>
                    </a:cubicBezTo>
                    <a:cubicBezTo>
                      <a:pt x="99" y="133"/>
                      <a:pt x="99" y="133"/>
                      <a:pt x="99" y="133"/>
                    </a:cubicBezTo>
                    <a:cubicBezTo>
                      <a:pt x="100" y="127"/>
                      <a:pt x="100" y="121"/>
                      <a:pt x="99" y="117"/>
                    </a:cubicBezTo>
                    <a:cubicBezTo>
                      <a:pt x="104" y="114"/>
                      <a:pt x="108" y="111"/>
                      <a:pt x="111" y="107"/>
                    </a:cubicBezTo>
                    <a:cubicBezTo>
                      <a:pt x="115" y="108"/>
                      <a:pt x="121" y="110"/>
                      <a:pt x="127" y="110"/>
                    </a:cubicBezTo>
                    <a:cubicBezTo>
                      <a:pt x="133" y="99"/>
                      <a:pt x="133" y="99"/>
                      <a:pt x="133" y="99"/>
                    </a:cubicBezTo>
                    <a:cubicBezTo>
                      <a:pt x="130" y="94"/>
                      <a:pt x="126" y="90"/>
                      <a:pt x="123" y="87"/>
                    </a:cubicBezTo>
                    <a:close/>
                    <a:moveTo>
                      <a:pt x="69" y="114"/>
                    </a:moveTo>
                    <a:cubicBezTo>
                      <a:pt x="45" y="114"/>
                      <a:pt x="25" y="94"/>
                      <a:pt x="25" y="70"/>
                    </a:cubicBezTo>
                    <a:cubicBezTo>
                      <a:pt x="25" y="45"/>
                      <a:pt x="45" y="25"/>
                      <a:pt x="69" y="25"/>
                    </a:cubicBezTo>
                    <a:cubicBezTo>
                      <a:pt x="94" y="25"/>
                      <a:pt x="114" y="45"/>
                      <a:pt x="114" y="70"/>
                    </a:cubicBezTo>
                    <a:cubicBezTo>
                      <a:pt x="114" y="94"/>
                      <a:pt x="94" y="114"/>
                      <a:pt x="69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90">
                <a:extLst>
                  <a:ext uri="{FF2B5EF4-FFF2-40B4-BE49-F238E27FC236}">
                    <a16:creationId xmlns:a16="http://schemas.microsoft.com/office/drawing/2014/main" id="{29129453-AA7A-470C-9CC5-CE274A43F6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77876" y="2354263"/>
                <a:ext cx="423863" cy="423862"/>
              </a:xfrm>
              <a:custGeom>
                <a:avLst/>
                <a:gdLst>
                  <a:gd name="T0" fmla="*/ 113 w 113"/>
                  <a:gd name="T1" fmla="*/ 63 h 113"/>
                  <a:gd name="T2" fmla="*/ 113 w 113"/>
                  <a:gd name="T3" fmla="*/ 50 h 113"/>
                  <a:gd name="T4" fmla="*/ 101 w 113"/>
                  <a:gd name="T5" fmla="*/ 47 h 113"/>
                  <a:gd name="T6" fmla="*/ 95 w 113"/>
                  <a:gd name="T7" fmla="*/ 32 h 113"/>
                  <a:gd name="T8" fmla="*/ 101 w 113"/>
                  <a:gd name="T9" fmla="*/ 21 h 113"/>
                  <a:gd name="T10" fmla="*/ 92 w 113"/>
                  <a:gd name="T11" fmla="*/ 12 h 113"/>
                  <a:gd name="T12" fmla="*/ 81 w 113"/>
                  <a:gd name="T13" fmla="*/ 19 h 113"/>
                  <a:gd name="T14" fmla="*/ 66 w 113"/>
                  <a:gd name="T15" fmla="*/ 13 h 113"/>
                  <a:gd name="T16" fmla="*/ 63 w 113"/>
                  <a:gd name="T17" fmla="*/ 0 h 113"/>
                  <a:gd name="T18" fmla="*/ 50 w 113"/>
                  <a:gd name="T19" fmla="*/ 0 h 113"/>
                  <a:gd name="T20" fmla="*/ 47 w 113"/>
                  <a:gd name="T21" fmla="*/ 13 h 113"/>
                  <a:gd name="T22" fmla="*/ 32 w 113"/>
                  <a:gd name="T23" fmla="*/ 19 h 113"/>
                  <a:gd name="T24" fmla="*/ 21 w 113"/>
                  <a:gd name="T25" fmla="*/ 12 h 113"/>
                  <a:gd name="T26" fmla="*/ 12 w 113"/>
                  <a:gd name="T27" fmla="*/ 21 h 113"/>
                  <a:gd name="T28" fmla="*/ 19 w 113"/>
                  <a:gd name="T29" fmla="*/ 32 h 113"/>
                  <a:gd name="T30" fmla="*/ 13 w 113"/>
                  <a:gd name="T31" fmla="*/ 47 h 113"/>
                  <a:gd name="T32" fmla="*/ 0 w 113"/>
                  <a:gd name="T33" fmla="*/ 50 h 113"/>
                  <a:gd name="T34" fmla="*/ 0 w 113"/>
                  <a:gd name="T35" fmla="*/ 63 h 113"/>
                  <a:gd name="T36" fmla="*/ 13 w 113"/>
                  <a:gd name="T37" fmla="*/ 66 h 113"/>
                  <a:gd name="T38" fmla="*/ 19 w 113"/>
                  <a:gd name="T39" fmla="*/ 81 h 113"/>
                  <a:gd name="T40" fmla="*/ 12 w 113"/>
                  <a:gd name="T41" fmla="*/ 92 h 113"/>
                  <a:gd name="T42" fmla="*/ 21 w 113"/>
                  <a:gd name="T43" fmla="*/ 101 h 113"/>
                  <a:gd name="T44" fmla="*/ 32 w 113"/>
                  <a:gd name="T45" fmla="*/ 95 h 113"/>
                  <a:gd name="T46" fmla="*/ 47 w 113"/>
                  <a:gd name="T47" fmla="*/ 101 h 113"/>
                  <a:gd name="T48" fmla="*/ 50 w 113"/>
                  <a:gd name="T49" fmla="*/ 113 h 113"/>
                  <a:gd name="T50" fmla="*/ 63 w 113"/>
                  <a:gd name="T51" fmla="*/ 113 h 113"/>
                  <a:gd name="T52" fmla="*/ 66 w 113"/>
                  <a:gd name="T53" fmla="*/ 101 h 113"/>
                  <a:gd name="T54" fmla="*/ 81 w 113"/>
                  <a:gd name="T55" fmla="*/ 95 h 113"/>
                  <a:gd name="T56" fmla="*/ 92 w 113"/>
                  <a:gd name="T57" fmla="*/ 101 h 113"/>
                  <a:gd name="T58" fmla="*/ 101 w 113"/>
                  <a:gd name="T59" fmla="*/ 92 h 113"/>
                  <a:gd name="T60" fmla="*/ 95 w 113"/>
                  <a:gd name="T61" fmla="*/ 81 h 113"/>
                  <a:gd name="T62" fmla="*/ 101 w 113"/>
                  <a:gd name="T63" fmla="*/ 66 h 113"/>
                  <a:gd name="T64" fmla="*/ 113 w 113"/>
                  <a:gd name="T65" fmla="*/ 63 h 113"/>
                  <a:gd name="T66" fmla="*/ 57 w 113"/>
                  <a:gd name="T67" fmla="*/ 91 h 113"/>
                  <a:gd name="T68" fmla="*/ 22 w 113"/>
                  <a:gd name="T69" fmla="*/ 57 h 113"/>
                  <a:gd name="T70" fmla="*/ 57 w 113"/>
                  <a:gd name="T71" fmla="*/ 22 h 113"/>
                  <a:gd name="T72" fmla="*/ 91 w 113"/>
                  <a:gd name="T73" fmla="*/ 57 h 113"/>
                  <a:gd name="T74" fmla="*/ 57 w 113"/>
                  <a:gd name="T75" fmla="*/ 91 h 113"/>
                  <a:gd name="T76" fmla="*/ 57 w 113"/>
                  <a:gd name="T77" fmla="*/ 30 h 113"/>
                  <a:gd name="T78" fmla="*/ 30 w 113"/>
                  <a:gd name="T79" fmla="*/ 57 h 113"/>
                  <a:gd name="T80" fmla="*/ 57 w 113"/>
                  <a:gd name="T81" fmla="*/ 83 h 113"/>
                  <a:gd name="T82" fmla="*/ 83 w 113"/>
                  <a:gd name="T83" fmla="*/ 57 h 113"/>
                  <a:gd name="T84" fmla="*/ 57 w 113"/>
                  <a:gd name="T85" fmla="*/ 30 h 113"/>
                  <a:gd name="T86" fmla="*/ 57 w 113"/>
                  <a:gd name="T87" fmla="*/ 77 h 113"/>
                  <a:gd name="T88" fmla="*/ 36 w 113"/>
                  <a:gd name="T89" fmla="*/ 57 h 113"/>
                  <a:gd name="T90" fmla="*/ 57 w 113"/>
                  <a:gd name="T91" fmla="*/ 36 h 113"/>
                  <a:gd name="T92" fmla="*/ 77 w 113"/>
                  <a:gd name="T93" fmla="*/ 57 h 113"/>
                  <a:gd name="T94" fmla="*/ 57 w 113"/>
                  <a:gd name="T95" fmla="*/ 77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3" h="113">
                    <a:moveTo>
                      <a:pt x="113" y="63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100" y="42"/>
                      <a:pt x="98" y="37"/>
                      <a:pt x="95" y="32"/>
                    </a:cubicBezTo>
                    <a:cubicBezTo>
                      <a:pt x="101" y="21"/>
                      <a:pt x="101" y="21"/>
                      <a:pt x="101" y="21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77" y="16"/>
                      <a:pt x="72" y="14"/>
                      <a:pt x="66" y="13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2" y="14"/>
                      <a:pt x="37" y="16"/>
                      <a:pt x="32" y="19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6" y="37"/>
                      <a:pt x="14" y="42"/>
                      <a:pt x="13" y="47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4" y="72"/>
                      <a:pt x="16" y="77"/>
                      <a:pt x="19" y="81"/>
                    </a:cubicBezTo>
                    <a:cubicBezTo>
                      <a:pt x="12" y="92"/>
                      <a:pt x="12" y="92"/>
                      <a:pt x="12" y="92"/>
                    </a:cubicBezTo>
                    <a:cubicBezTo>
                      <a:pt x="21" y="101"/>
                      <a:pt x="21" y="101"/>
                      <a:pt x="21" y="101"/>
                    </a:cubicBezTo>
                    <a:cubicBezTo>
                      <a:pt x="32" y="95"/>
                      <a:pt x="32" y="95"/>
                      <a:pt x="32" y="95"/>
                    </a:cubicBezTo>
                    <a:cubicBezTo>
                      <a:pt x="37" y="98"/>
                      <a:pt x="42" y="100"/>
                      <a:pt x="47" y="101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6" y="101"/>
                      <a:pt x="66" y="101"/>
                      <a:pt x="66" y="101"/>
                    </a:cubicBezTo>
                    <a:cubicBezTo>
                      <a:pt x="72" y="100"/>
                      <a:pt x="77" y="98"/>
                      <a:pt x="81" y="95"/>
                    </a:cubicBezTo>
                    <a:cubicBezTo>
                      <a:pt x="92" y="101"/>
                      <a:pt x="92" y="101"/>
                      <a:pt x="92" y="101"/>
                    </a:cubicBezTo>
                    <a:cubicBezTo>
                      <a:pt x="101" y="92"/>
                      <a:pt x="101" y="92"/>
                      <a:pt x="101" y="92"/>
                    </a:cubicBezTo>
                    <a:cubicBezTo>
                      <a:pt x="95" y="81"/>
                      <a:pt x="95" y="81"/>
                      <a:pt x="95" y="81"/>
                    </a:cubicBezTo>
                    <a:cubicBezTo>
                      <a:pt x="98" y="77"/>
                      <a:pt x="100" y="72"/>
                      <a:pt x="101" y="66"/>
                    </a:cubicBezTo>
                    <a:lnTo>
                      <a:pt x="113" y="63"/>
                    </a:lnTo>
                    <a:close/>
                    <a:moveTo>
                      <a:pt x="57" y="91"/>
                    </a:moveTo>
                    <a:cubicBezTo>
                      <a:pt x="38" y="91"/>
                      <a:pt x="22" y="76"/>
                      <a:pt x="22" y="57"/>
                    </a:cubicBezTo>
                    <a:cubicBezTo>
                      <a:pt x="22" y="38"/>
                      <a:pt x="38" y="22"/>
                      <a:pt x="57" y="22"/>
                    </a:cubicBezTo>
                    <a:cubicBezTo>
                      <a:pt x="76" y="22"/>
                      <a:pt x="91" y="38"/>
                      <a:pt x="91" y="57"/>
                    </a:cubicBezTo>
                    <a:cubicBezTo>
                      <a:pt x="91" y="76"/>
                      <a:pt x="76" y="91"/>
                      <a:pt x="57" y="91"/>
                    </a:cubicBezTo>
                    <a:close/>
                    <a:moveTo>
                      <a:pt x="57" y="30"/>
                    </a:moveTo>
                    <a:cubicBezTo>
                      <a:pt x="42" y="30"/>
                      <a:pt x="30" y="42"/>
                      <a:pt x="30" y="57"/>
                    </a:cubicBezTo>
                    <a:cubicBezTo>
                      <a:pt x="30" y="71"/>
                      <a:pt x="42" y="83"/>
                      <a:pt x="57" y="83"/>
                    </a:cubicBezTo>
                    <a:cubicBezTo>
                      <a:pt x="72" y="83"/>
                      <a:pt x="83" y="71"/>
                      <a:pt x="83" y="57"/>
                    </a:cubicBezTo>
                    <a:cubicBezTo>
                      <a:pt x="83" y="42"/>
                      <a:pt x="72" y="30"/>
                      <a:pt x="57" y="30"/>
                    </a:cubicBezTo>
                    <a:close/>
                    <a:moveTo>
                      <a:pt x="57" y="77"/>
                    </a:moveTo>
                    <a:cubicBezTo>
                      <a:pt x="45" y="77"/>
                      <a:pt x="36" y="68"/>
                      <a:pt x="36" y="57"/>
                    </a:cubicBezTo>
                    <a:cubicBezTo>
                      <a:pt x="36" y="45"/>
                      <a:pt x="45" y="36"/>
                      <a:pt x="57" y="36"/>
                    </a:cubicBezTo>
                    <a:cubicBezTo>
                      <a:pt x="68" y="36"/>
                      <a:pt x="77" y="45"/>
                      <a:pt x="77" y="57"/>
                    </a:cubicBezTo>
                    <a:cubicBezTo>
                      <a:pt x="77" y="68"/>
                      <a:pt x="68" y="77"/>
                      <a:pt x="5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ED414F51-9D02-44E6-B78F-81F79E17B2DD}"/>
              </a:ext>
            </a:extLst>
          </p:cNvPr>
          <p:cNvGrpSpPr/>
          <p:nvPr/>
        </p:nvGrpSpPr>
        <p:grpSpPr>
          <a:xfrm>
            <a:off x="264811" y="5423491"/>
            <a:ext cx="867304" cy="1364299"/>
            <a:chOff x="264811" y="5423491"/>
            <a:chExt cx="867304" cy="1364299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E184EA5-FE8F-468C-97EB-853E3DEDA066}"/>
                </a:ext>
              </a:extLst>
            </p:cNvPr>
            <p:cNvGrpSpPr/>
            <p:nvPr/>
          </p:nvGrpSpPr>
          <p:grpSpPr>
            <a:xfrm>
              <a:off x="264811" y="5423491"/>
              <a:ext cx="867304" cy="1364299"/>
              <a:chOff x="286582" y="152399"/>
              <a:chExt cx="932618" cy="1467041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03DDE1FE-BEDD-49B0-B778-C84AA3F259F5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BDC133A1-337D-44AD-B1CB-4DC1B6C755DE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451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PLANO DE AÇÃO</a:t>
                </a:r>
              </a:p>
            </p:txBody>
          </p:sp>
        </p:grpSp>
        <p:grpSp>
          <p:nvGrpSpPr>
            <p:cNvPr id="59" name="Group 17510">
              <a:extLst>
                <a:ext uri="{FF2B5EF4-FFF2-40B4-BE49-F238E27FC236}">
                  <a16:creationId xmlns:a16="http://schemas.microsoft.com/office/drawing/2014/main" id="{40DC854A-FF70-4017-9FB8-C3F3A681C090}"/>
                </a:ext>
              </a:extLst>
            </p:cNvPr>
            <p:cNvGrpSpPr/>
            <p:nvPr/>
          </p:nvGrpSpPr>
          <p:grpSpPr>
            <a:xfrm>
              <a:off x="396447" y="5642297"/>
              <a:ext cx="635000" cy="468313"/>
              <a:chOff x="992187" y="3705225"/>
              <a:chExt cx="635000" cy="468313"/>
            </a:xfrm>
            <a:solidFill>
              <a:schemeClr val="bg1"/>
            </a:solidFill>
          </p:grpSpPr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id="{E8550607-7CE4-4462-A63D-913B1FEC6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62" y="3722688"/>
                <a:ext cx="619125" cy="450850"/>
              </a:xfrm>
              <a:custGeom>
                <a:avLst/>
                <a:gdLst>
                  <a:gd name="T0" fmla="*/ 62 w 165"/>
                  <a:gd name="T1" fmla="*/ 0 h 120"/>
                  <a:gd name="T2" fmla="*/ 144 w 165"/>
                  <a:gd name="T3" fmla="*/ 0 h 120"/>
                  <a:gd name="T4" fmla="*/ 164 w 165"/>
                  <a:gd name="T5" fmla="*/ 21 h 120"/>
                  <a:gd name="T6" fmla="*/ 160 w 165"/>
                  <a:gd name="T7" fmla="*/ 26 h 120"/>
                  <a:gd name="T8" fmla="*/ 126 w 165"/>
                  <a:gd name="T9" fmla="*/ 26 h 120"/>
                  <a:gd name="T10" fmla="*/ 126 w 165"/>
                  <a:gd name="T11" fmla="*/ 96 h 120"/>
                  <a:gd name="T12" fmla="*/ 102 w 165"/>
                  <a:gd name="T13" fmla="*/ 120 h 120"/>
                  <a:gd name="T14" fmla="*/ 24 w 165"/>
                  <a:gd name="T15" fmla="*/ 120 h 120"/>
                  <a:gd name="T16" fmla="*/ 1 w 165"/>
                  <a:gd name="T17" fmla="*/ 99 h 120"/>
                  <a:gd name="T18" fmla="*/ 6 w 165"/>
                  <a:gd name="T19" fmla="*/ 94 h 120"/>
                  <a:gd name="T20" fmla="*/ 39 w 165"/>
                  <a:gd name="T21" fmla="*/ 94 h 120"/>
                  <a:gd name="T22" fmla="*/ 39 w 165"/>
                  <a:gd name="T23" fmla="*/ 77 h 120"/>
                  <a:gd name="T24" fmla="*/ 43 w 165"/>
                  <a:gd name="T25" fmla="*/ 72 h 120"/>
                  <a:gd name="T26" fmla="*/ 47 w 165"/>
                  <a:gd name="T27" fmla="*/ 78 h 120"/>
                  <a:gd name="T28" fmla="*/ 47 w 165"/>
                  <a:gd name="T29" fmla="*/ 93 h 120"/>
                  <a:gd name="T30" fmla="*/ 84 w 165"/>
                  <a:gd name="T31" fmla="*/ 93 h 120"/>
                  <a:gd name="T32" fmla="*/ 88 w 165"/>
                  <a:gd name="T33" fmla="*/ 98 h 120"/>
                  <a:gd name="T34" fmla="*/ 104 w 165"/>
                  <a:gd name="T35" fmla="*/ 112 h 120"/>
                  <a:gd name="T36" fmla="*/ 119 w 165"/>
                  <a:gd name="T37" fmla="*/ 94 h 120"/>
                  <a:gd name="T38" fmla="*/ 119 w 165"/>
                  <a:gd name="T39" fmla="*/ 25 h 120"/>
                  <a:gd name="T40" fmla="*/ 124 w 165"/>
                  <a:gd name="T41" fmla="*/ 7 h 120"/>
                  <a:gd name="T42" fmla="*/ 62 w 165"/>
                  <a:gd name="T43" fmla="*/ 7 h 120"/>
                  <a:gd name="T44" fmla="*/ 51 w 165"/>
                  <a:gd name="T45" fmla="*/ 12 h 120"/>
                  <a:gd name="T46" fmla="*/ 45 w 165"/>
                  <a:gd name="T47" fmla="*/ 11 h 120"/>
                  <a:gd name="T48" fmla="*/ 53 w 165"/>
                  <a:gd name="T49" fmla="*/ 1 h 120"/>
                  <a:gd name="T50" fmla="*/ 62 w 165"/>
                  <a:gd name="T51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5" h="120">
                    <a:moveTo>
                      <a:pt x="62" y="0"/>
                    </a:moveTo>
                    <a:cubicBezTo>
                      <a:pt x="67" y="0"/>
                      <a:pt x="130" y="0"/>
                      <a:pt x="144" y="0"/>
                    </a:cubicBezTo>
                    <a:cubicBezTo>
                      <a:pt x="156" y="0"/>
                      <a:pt x="164" y="13"/>
                      <a:pt x="164" y="21"/>
                    </a:cubicBezTo>
                    <a:cubicBezTo>
                      <a:pt x="164" y="23"/>
                      <a:pt x="165" y="26"/>
                      <a:pt x="160" y="26"/>
                    </a:cubicBezTo>
                    <a:cubicBezTo>
                      <a:pt x="155" y="26"/>
                      <a:pt x="126" y="26"/>
                      <a:pt x="126" y="26"/>
                    </a:cubicBezTo>
                    <a:cubicBezTo>
                      <a:pt x="126" y="26"/>
                      <a:pt x="126" y="71"/>
                      <a:pt x="126" y="96"/>
                    </a:cubicBezTo>
                    <a:cubicBezTo>
                      <a:pt x="126" y="120"/>
                      <a:pt x="104" y="120"/>
                      <a:pt x="102" y="120"/>
                    </a:cubicBezTo>
                    <a:cubicBezTo>
                      <a:pt x="100" y="120"/>
                      <a:pt x="45" y="120"/>
                      <a:pt x="24" y="120"/>
                    </a:cubicBezTo>
                    <a:cubicBezTo>
                      <a:pt x="3" y="120"/>
                      <a:pt x="1" y="99"/>
                      <a:pt x="1" y="99"/>
                    </a:cubicBezTo>
                    <a:cubicBezTo>
                      <a:pt x="1" y="99"/>
                      <a:pt x="0" y="94"/>
                      <a:pt x="6" y="94"/>
                    </a:cubicBezTo>
                    <a:cubicBezTo>
                      <a:pt x="12" y="94"/>
                      <a:pt x="39" y="94"/>
                      <a:pt x="39" y="94"/>
                    </a:cubicBezTo>
                    <a:cubicBezTo>
                      <a:pt x="39" y="94"/>
                      <a:pt x="39" y="79"/>
                      <a:pt x="39" y="77"/>
                    </a:cubicBezTo>
                    <a:cubicBezTo>
                      <a:pt x="39" y="75"/>
                      <a:pt x="39" y="72"/>
                      <a:pt x="43" y="72"/>
                    </a:cubicBezTo>
                    <a:cubicBezTo>
                      <a:pt x="47" y="72"/>
                      <a:pt x="47" y="75"/>
                      <a:pt x="47" y="78"/>
                    </a:cubicBezTo>
                    <a:cubicBezTo>
                      <a:pt x="47" y="81"/>
                      <a:pt x="47" y="93"/>
                      <a:pt x="47" y="93"/>
                    </a:cubicBezTo>
                    <a:cubicBezTo>
                      <a:pt x="47" y="93"/>
                      <a:pt x="79" y="93"/>
                      <a:pt x="84" y="93"/>
                    </a:cubicBezTo>
                    <a:cubicBezTo>
                      <a:pt x="89" y="93"/>
                      <a:pt x="88" y="96"/>
                      <a:pt x="88" y="98"/>
                    </a:cubicBezTo>
                    <a:cubicBezTo>
                      <a:pt x="88" y="104"/>
                      <a:pt x="92" y="112"/>
                      <a:pt x="104" y="112"/>
                    </a:cubicBezTo>
                    <a:cubicBezTo>
                      <a:pt x="117" y="112"/>
                      <a:pt x="119" y="98"/>
                      <a:pt x="119" y="94"/>
                    </a:cubicBezTo>
                    <a:cubicBezTo>
                      <a:pt x="119" y="90"/>
                      <a:pt x="119" y="38"/>
                      <a:pt x="119" y="25"/>
                    </a:cubicBezTo>
                    <a:cubicBezTo>
                      <a:pt x="119" y="12"/>
                      <a:pt x="124" y="7"/>
                      <a:pt x="124" y="7"/>
                    </a:cubicBezTo>
                    <a:cubicBezTo>
                      <a:pt x="124" y="7"/>
                      <a:pt x="67" y="7"/>
                      <a:pt x="62" y="7"/>
                    </a:cubicBezTo>
                    <a:cubicBezTo>
                      <a:pt x="57" y="7"/>
                      <a:pt x="54" y="10"/>
                      <a:pt x="51" y="12"/>
                    </a:cubicBezTo>
                    <a:cubicBezTo>
                      <a:pt x="49" y="14"/>
                      <a:pt x="46" y="13"/>
                      <a:pt x="45" y="11"/>
                    </a:cubicBezTo>
                    <a:cubicBezTo>
                      <a:pt x="42" y="7"/>
                      <a:pt x="53" y="1"/>
                      <a:pt x="53" y="1"/>
                    </a:cubicBezTo>
                    <a:cubicBezTo>
                      <a:pt x="53" y="1"/>
                      <a:pt x="57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id="{544C4A3D-DC73-4634-B9DD-1C150F553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512" y="3887788"/>
                <a:ext cx="109538" cy="101600"/>
              </a:xfrm>
              <a:custGeom>
                <a:avLst/>
                <a:gdLst>
                  <a:gd name="T0" fmla="*/ 0 w 29"/>
                  <a:gd name="T1" fmla="*/ 16 h 27"/>
                  <a:gd name="T2" fmla="*/ 16 w 29"/>
                  <a:gd name="T3" fmla="*/ 0 h 27"/>
                  <a:gd name="T4" fmla="*/ 27 w 29"/>
                  <a:gd name="T5" fmla="*/ 22 h 27"/>
                  <a:gd name="T6" fmla="*/ 23 w 29"/>
                  <a:gd name="T7" fmla="*/ 26 h 27"/>
                  <a:gd name="T8" fmla="*/ 0 w 29"/>
                  <a:gd name="T9" fmla="*/ 1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0" y="16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25" y="19"/>
                      <a:pt x="27" y="22"/>
                    </a:cubicBezTo>
                    <a:cubicBezTo>
                      <a:pt x="29" y="26"/>
                      <a:pt x="27" y="27"/>
                      <a:pt x="23" y="26"/>
                    </a:cubicBezTo>
                    <a:cubicBezTo>
                      <a:pt x="20" y="25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id="{FDFC227C-BB6F-4E96-96EE-450D3D196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575" y="3752850"/>
                <a:ext cx="180975" cy="180975"/>
              </a:xfrm>
              <a:custGeom>
                <a:avLst/>
                <a:gdLst>
                  <a:gd name="T0" fmla="*/ 114 w 114"/>
                  <a:gd name="T1" fmla="*/ 76 h 114"/>
                  <a:gd name="T2" fmla="*/ 76 w 114"/>
                  <a:gd name="T3" fmla="*/ 114 h 114"/>
                  <a:gd name="T4" fmla="*/ 0 w 114"/>
                  <a:gd name="T5" fmla="*/ 40 h 114"/>
                  <a:gd name="T6" fmla="*/ 41 w 114"/>
                  <a:gd name="T7" fmla="*/ 0 h 114"/>
                  <a:gd name="T8" fmla="*/ 114 w 114"/>
                  <a:gd name="T9" fmla="*/ 7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114" y="76"/>
                    </a:moveTo>
                    <a:lnTo>
                      <a:pt x="76" y="114"/>
                    </a:lnTo>
                    <a:lnTo>
                      <a:pt x="0" y="40"/>
                    </a:lnTo>
                    <a:lnTo>
                      <a:pt x="41" y="0"/>
                    </a:lnTo>
                    <a:lnTo>
                      <a:pt x="11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id="{6B09ACD6-DDC7-4B81-BFA8-746ED333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2187" y="3705225"/>
                <a:ext cx="101600" cy="93663"/>
              </a:xfrm>
              <a:custGeom>
                <a:avLst/>
                <a:gdLst>
                  <a:gd name="T0" fmla="*/ 10 w 27"/>
                  <a:gd name="T1" fmla="*/ 25 h 25"/>
                  <a:gd name="T2" fmla="*/ 27 w 27"/>
                  <a:gd name="T3" fmla="*/ 9 h 25"/>
                  <a:gd name="T4" fmla="*/ 8 w 27"/>
                  <a:gd name="T5" fmla="*/ 8 h 25"/>
                  <a:gd name="T6" fmla="*/ 10 w 27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" h="25">
                    <a:moveTo>
                      <a:pt x="10" y="25"/>
                    </a:move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17" y="0"/>
                      <a:pt x="8" y="8"/>
                    </a:cubicBezTo>
                    <a:cubicBezTo>
                      <a:pt x="0" y="16"/>
                      <a:pt x="10" y="25"/>
                      <a:pt x="1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id="{7CCC38E3-C0EC-4E14-A537-CD1E5A8D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21113"/>
                <a:ext cx="112713" cy="19050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id="{542FDD51-4EF7-4323-9338-A4E2406C1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868738"/>
                <a:ext cx="112713" cy="23813"/>
              </a:xfrm>
              <a:custGeom>
                <a:avLst/>
                <a:gdLst>
                  <a:gd name="T0" fmla="*/ 28 w 30"/>
                  <a:gd name="T1" fmla="*/ 6 h 6"/>
                  <a:gd name="T2" fmla="*/ 2 w 30"/>
                  <a:gd name="T3" fmla="*/ 6 h 6"/>
                  <a:gd name="T4" fmla="*/ 0 w 30"/>
                  <a:gd name="T5" fmla="*/ 3 h 6"/>
                  <a:gd name="T6" fmla="*/ 0 w 30"/>
                  <a:gd name="T7" fmla="*/ 3 h 6"/>
                  <a:gd name="T8" fmla="*/ 2 w 30"/>
                  <a:gd name="T9" fmla="*/ 0 h 6"/>
                  <a:gd name="T10" fmla="*/ 28 w 30"/>
                  <a:gd name="T11" fmla="*/ 0 h 6"/>
                  <a:gd name="T12" fmla="*/ 30 w 30"/>
                  <a:gd name="T13" fmla="*/ 3 h 6"/>
                  <a:gd name="T14" fmla="*/ 30 w 30"/>
                  <a:gd name="T15" fmla="*/ 3 h 6"/>
                  <a:gd name="T16" fmla="*/ 28 w 3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6">
                    <a:moveTo>
                      <a:pt x="28" y="6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1" y="6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6"/>
                      <a:pt x="2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id="{33B7536E-D57B-49D5-AA45-84D787AFB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337" y="3922713"/>
                <a:ext cx="112713" cy="17463"/>
              </a:xfrm>
              <a:custGeom>
                <a:avLst/>
                <a:gdLst>
                  <a:gd name="T0" fmla="*/ 28 w 30"/>
                  <a:gd name="T1" fmla="*/ 5 h 5"/>
                  <a:gd name="T2" fmla="*/ 2 w 30"/>
                  <a:gd name="T3" fmla="*/ 5 h 5"/>
                  <a:gd name="T4" fmla="*/ 0 w 30"/>
                  <a:gd name="T5" fmla="*/ 3 h 5"/>
                  <a:gd name="T6" fmla="*/ 0 w 30"/>
                  <a:gd name="T7" fmla="*/ 3 h 5"/>
                  <a:gd name="T8" fmla="*/ 2 w 30"/>
                  <a:gd name="T9" fmla="*/ 0 h 5"/>
                  <a:gd name="T10" fmla="*/ 28 w 30"/>
                  <a:gd name="T11" fmla="*/ 0 h 5"/>
                  <a:gd name="T12" fmla="*/ 30 w 30"/>
                  <a:gd name="T13" fmla="*/ 3 h 5"/>
                  <a:gd name="T14" fmla="*/ 30 w 30"/>
                  <a:gd name="T15" fmla="*/ 3 h 5"/>
                  <a:gd name="T16" fmla="*/ 28 w 30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5">
                    <a:moveTo>
                      <a:pt x="28" y="5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4"/>
                      <a:pt x="29" y="5"/>
                      <a:pt x="2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>
                  <a:latin typeface="Delivery" panose="020F0503020204020204" pitchFamily="34" charset="0"/>
                  <a:sym typeface="Delivery" panose="020F0503020204020204" pitchFamily="34" charset="0"/>
                </a:endParaRPr>
              </a:p>
            </p:txBody>
          </p:sp>
        </p:grp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3E9FAA8-A7B1-4833-904E-69247DEA0A10}"/>
              </a:ext>
            </a:extLst>
          </p:cNvPr>
          <p:cNvGrpSpPr/>
          <p:nvPr/>
        </p:nvGrpSpPr>
        <p:grpSpPr>
          <a:xfrm>
            <a:off x="264811" y="133546"/>
            <a:ext cx="867304" cy="1205574"/>
            <a:chOff x="264811" y="152399"/>
            <a:chExt cx="867304" cy="1205574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EEAFD0A-78F7-4587-807C-7D62A214480F}"/>
                </a:ext>
              </a:extLst>
            </p:cNvPr>
            <p:cNvGrpSpPr/>
            <p:nvPr/>
          </p:nvGrpSpPr>
          <p:grpSpPr>
            <a:xfrm>
              <a:off x="264811" y="152399"/>
              <a:ext cx="867304" cy="1205574"/>
              <a:chOff x="286582" y="152399"/>
              <a:chExt cx="932618" cy="1296362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ED214D8-5555-41CA-BF7F-594B81D41C1F}"/>
                  </a:ext>
                </a:extLst>
              </p:cNvPr>
              <p:cNvSpPr/>
              <p:nvPr/>
            </p:nvSpPr>
            <p:spPr>
              <a:xfrm>
                <a:off x="286582" y="152399"/>
                <a:ext cx="932618" cy="95290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9737943F-9FBB-47C2-85DC-E6DB54221075}"/>
                  </a:ext>
                </a:extLst>
              </p:cNvPr>
              <p:cNvSpPr txBox="1"/>
              <p:nvPr/>
            </p:nvSpPr>
            <p:spPr>
              <a:xfrm>
                <a:off x="286582" y="1167450"/>
                <a:ext cx="932618" cy="28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>
                    <a:solidFill>
                      <a:schemeClr val="bg1"/>
                    </a:solidFill>
                    <a:latin typeface="Delivery" panose="020F0503020204020204" pitchFamily="34" charset="0"/>
                    <a:ea typeface="Delivery" panose="020F0503020204020204" pitchFamily="34" charset="0"/>
                    <a:cs typeface="Delivery" panose="020F0503020204020204" pitchFamily="34" charset="0"/>
                  </a:rPr>
                  <a:t>HSE</a:t>
                </a: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E7229B7-F004-49D2-A88A-74F1E5559219}"/>
                </a:ext>
              </a:extLst>
            </p:cNvPr>
            <p:cNvGrpSpPr/>
            <p:nvPr/>
          </p:nvGrpSpPr>
          <p:grpSpPr>
            <a:xfrm>
              <a:off x="434094" y="513557"/>
              <a:ext cx="554105" cy="338186"/>
              <a:chOff x="3341914" y="1996225"/>
              <a:chExt cx="1427100" cy="629681"/>
            </a:xfrm>
          </p:grpSpPr>
          <p:grpSp>
            <p:nvGrpSpPr>
              <p:cNvPr id="75" name="Agrupar 74">
                <a:extLst>
                  <a:ext uri="{FF2B5EF4-FFF2-40B4-BE49-F238E27FC236}">
                    <a16:creationId xmlns:a16="http://schemas.microsoft.com/office/drawing/2014/main" id="{8613FAFD-D31B-4397-9CE5-4B814CB5C9F4}"/>
                  </a:ext>
                </a:extLst>
              </p:cNvPr>
              <p:cNvGrpSpPr/>
              <p:nvPr/>
            </p:nvGrpSpPr>
            <p:grpSpPr>
              <a:xfrm>
                <a:off x="3341914" y="1996225"/>
                <a:ext cx="1427100" cy="535691"/>
                <a:chOff x="3341914" y="2026387"/>
                <a:chExt cx="1346747" cy="505529"/>
              </a:xfrm>
            </p:grpSpPr>
            <p:sp>
              <p:nvSpPr>
                <p:cNvPr id="67" name="Retângulo 66">
                  <a:extLst>
                    <a:ext uri="{FF2B5EF4-FFF2-40B4-BE49-F238E27FC236}">
                      <a16:creationId xmlns:a16="http://schemas.microsoft.com/office/drawing/2014/main" id="{72490206-6E79-4C91-ACED-6F52E96893CA}"/>
                    </a:ext>
                  </a:extLst>
                </p:cNvPr>
                <p:cNvSpPr/>
                <p:nvPr/>
              </p:nvSpPr>
              <p:spPr>
                <a:xfrm>
                  <a:off x="3341914" y="2216230"/>
                  <a:ext cx="530525" cy="3156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04589C6D-70B1-4875-9A51-3B692BA2808F}"/>
                    </a:ext>
                  </a:extLst>
                </p:cNvPr>
                <p:cNvSpPr/>
                <p:nvPr/>
              </p:nvSpPr>
              <p:spPr>
                <a:xfrm>
                  <a:off x="3703813" y="2026387"/>
                  <a:ext cx="530525" cy="50552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45EB9A1-CC63-4F32-9E09-78798D81C70C}"/>
                    </a:ext>
                  </a:extLst>
                </p:cNvPr>
                <p:cNvSpPr/>
                <p:nvPr/>
              </p:nvSpPr>
              <p:spPr>
                <a:xfrm>
                  <a:off x="4158136" y="2285582"/>
                  <a:ext cx="530525" cy="2463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100"/>
                </a:p>
              </p:txBody>
            </p:sp>
          </p:grp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14C7D13B-658F-48DE-B36F-7551A6CAD85A}"/>
                  </a:ext>
                </a:extLst>
              </p:cNvPr>
              <p:cNvSpPr txBox="1"/>
              <p:nvPr/>
            </p:nvSpPr>
            <p:spPr>
              <a:xfrm>
                <a:off x="3668282" y="2052845"/>
                <a:ext cx="566057" cy="57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400" b="1">
                    <a:latin typeface="Arial" panose="020B0604020202020204" pitchFamily="34" charset="0"/>
                    <a:ea typeface="Delivery" panose="020F05030202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77" name="Forma em L 76">
              <a:extLst>
                <a:ext uri="{FF2B5EF4-FFF2-40B4-BE49-F238E27FC236}">
                  <a16:creationId xmlns:a16="http://schemas.microsoft.com/office/drawing/2014/main" id="{4C8B1EA3-BEB0-4E55-B2F3-3A31FEA4C76D}"/>
                </a:ext>
              </a:extLst>
            </p:cNvPr>
            <p:cNvSpPr/>
            <p:nvPr/>
          </p:nvSpPr>
          <p:spPr>
            <a:xfrm rot="18694920">
              <a:off x="617033" y="317550"/>
              <a:ext cx="199573" cy="118098"/>
            </a:xfrm>
            <a:prstGeom prst="corner">
              <a:avLst>
                <a:gd name="adj1" fmla="val 32254"/>
                <a:gd name="adj2" fmla="val 26833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Textplatzhalter 14">
            <a:extLst>
              <a:ext uri="{FF2B5EF4-FFF2-40B4-BE49-F238E27FC236}">
                <a16:creationId xmlns:a16="http://schemas.microsoft.com/office/drawing/2014/main" id="{35AE9546-50BA-99E4-8F5E-911E111AC92F}"/>
              </a:ext>
            </a:extLst>
          </p:cNvPr>
          <p:cNvSpPr txBox="1">
            <a:spLocks/>
          </p:cNvSpPr>
          <p:nvPr/>
        </p:nvSpPr>
        <p:spPr>
          <a:xfrm>
            <a:off x="1658030" y="576"/>
            <a:ext cx="8318500" cy="7197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600" kern="1200" baseline="0">
                <a:solidFill>
                  <a:srgbClr val="D40511"/>
                </a:solidFill>
                <a:latin typeface="Delivery" panose="020F08030202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4pPr>
            <a:lvl5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Delivery" panose="020F0803020204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CC00"/>
                </a:solidFill>
              </a:rPr>
              <a:t>VOLUMES – </a:t>
            </a:r>
            <a:r>
              <a:rPr lang="en-US" sz="3200" b="1" dirty="0" err="1">
                <a:solidFill>
                  <a:srgbClr val="FFCC00"/>
                </a:solidFill>
              </a:rPr>
              <a:t>Comparativo</a:t>
            </a:r>
            <a:r>
              <a:rPr lang="en-US" sz="3200" b="1" dirty="0">
                <a:solidFill>
                  <a:srgbClr val="FFCC00"/>
                </a:solidFill>
              </a:rPr>
              <a:t> vs Q2/2024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2252C892-C9C6-8F12-6A96-5A1A0A85E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0800799"/>
              </p:ext>
            </p:extLst>
          </p:nvPr>
        </p:nvGraphicFramePr>
        <p:xfrm>
          <a:off x="1610159" y="760831"/>
          <a:ext cx="9939724" cy="5347006"/>
        </p:xfrm>
        <a:graphic>
          <a:graphicData uri="http://schemas.openxmlformats.org/drawingml/2006/table">
            <a:tbl>
              <a:tblPr/>
              <a:tblGrid>
                <a:gridCol w="3996599">
                  <a:extLst>
                    <a:ext uri="{9D8B030D-6E8A-4147-A177-3AD203B41FA5}">
                      <a16:colId xmlns:a16="http://schemas.microsoft.com/office/drawing/2014/main" val="2895962240"/>
                    </a:ext>
                  </a:extLst>
                </a:gridCol>
                <a:gridCol w="2091482">
                  <a:extLst>
                    <a:ext uri="{9D8B030D-6E8A-4147-A177-3AD203B41FA5}">
                      <a16:colId xmlns:a16="http://schemas.microsoft.com/office/drawing/2014/main" val="3151851149"/>
                    </a:ext>
                  </a:extLst>
                </a:gridCol>
                <a:gridCol w="1325296">
                  <a:extLst>
                    <a:ext uri="{9D8B030D-6E8A-4147-A177-3AD203B41FA5}">
                      <a16:colId xmlns:a16="http://schemas.microsoft.com/office/drawing/2014/main" val="1015561030"/>
                    </a:ext>
                  </a:extLst>
                </a:gridCol>
                <a:gridCol w="1325296">
                  <a:extLst>
                    <a:ext uri="{9D8B030D-6E8A-4147-A177-3AD203B41FA5}">
                      <a16:colId xmlns:a16="http://schemas.microsoft.com/office/drawing/2014/main" val="4287810285"/>
                    </a:ext>
                  </a:extLst>
                </a:gridCol>
                <a:gridCol w="1201051">
                  <a:extLst>
                    <a:ext uri="{9D8B030D-6E8A-4147-A177-3AD203B41FA5}">
                      <a16:colId xmlns:a16="http://schemas.microsoft.com/office/drawing/2014/main" val="997671257"/>
                    </a:ext>
                  </a:extLst>
                </a:gridCol>
              </a:tblGrid>
              <a:tr h="30654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Q3 2024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UOM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Q3/24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% Adr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62617"/>
                  </a:ext>
                </a:extLst>
              </a:tr>
              <a:tr h="247248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B2C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Orders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69.589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67.116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96%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002494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B2B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Orders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10.878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11.298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410811"/>
                  </a:ext>
                </a:extLst>
              </a:tr>
              <a:tr h="32283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B2B Agents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Pallets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185%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364560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Boutiques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Shipment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196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211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108%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864595"/>
                  </a:ext>
                </a:extLst>
              </a:tr>
              <a:tr h="395670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Winset</a:t>
                      </a:r>
                      <a:r>
                        <a:rPr lang="pt-BR" sz="1100" b="1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pt-BR" sz="1100" b="1" i="0" u="none" strike="noStrike" dirty="0" err="1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Preparation</a:t>
                      </a:r>
                      <a:endParaRPr lang="pt-BR" sz="1100" b="1" i="0" u="none" strike="noStrike" dirty="0">
                        <a:solidFill>
                          <a:srgbClr val="66666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Machines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19.064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28.767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151%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023540"/>
                  </a:ext>
                </a:extLst>
              </a:tr>
              <a:tr h="42176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Trade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Machines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15.617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21.215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136%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340249"/>
                  </a:ext>
                </a:extLst>
              </a:tr>
              <a:tr h="43574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Replenishment (DCs/Stock Locations)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Pallets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619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126%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08167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Inbound Homogêneo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Pallets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1.409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1.214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862743"/>
                  </a:ext>
                </a:extLst>
              </a:tr>
              <a:tr h="42705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Inbound Não Homogêneo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Pallets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564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104%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58678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Returns Goods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Orders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130%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28943"/>
                  </a:ext>
                </a:extLst>
              </a:tr>
              <a:tr h="45981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Packs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2.123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4.230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199%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684939"/>
                  </a:ext>
                </a:extLst>
              </a:tr>
              <a:tr h="365285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Kit Assembling (combos)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2.466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192952"/>
                  </a:ext>
                </a:extLst>
              </a:tr>
              <a:tr h="366166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Labelling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Units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9.632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20.178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209%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751209"/>
                  </a:ext>
                </a:extLst>
              </a:tr>
              <a:tr h="372693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1" i="0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QR Code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4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1" u="none" strike="noStrike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Machines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39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137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DHL">
    <a:dk1>
      <a:srgbClr val="666666"/>
    </a:dk1>
    <a:lt1>
      <a:srgbClr val="E4E4E4"/>
    </a:lt1>
    <a:dk2>
      <a:srgbClr val="E4E4E4"/>
    </a:dk2>
    <a:lt2>
      <a:srgbClr val="666666"/>
    </a:lt2>
    <a:accent1>
      <a:srgbClr val="FFCC00"/>
    </a:accent1>
    <a:accent2>
      <a:srgbClr val="FFDB4C"/>
    </a:accent2>
    <a:accent3>
      <a:srgbClr val="FFE88C"/>
    </a:accent3>
    <a:accent4>
      <a:srgbClr val="FFF5CC"/>
    </a:accent4>
    <a:accent5>
      <a:srgbClr val="D40511"/>
    </a:accent5>
    <a:accent6>
      <a:srgbClr val="666666"/>
    </a:accent6>
    <a:hlink>
      <a:srgbClr val="BFBFBF"/>
    </a:hlink>
    <a:folHlink>
      <a:srgbClr val="E4E4E4"/>
    </a:folHlink>
  </a:clrScheme>
  <a:fontScheme name="Escritório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B9C0C1648BA54D978DD3978CC14A18" ma:contentTypeVersion="16" ma:contentTypeDescription="Crie um novo documento." ma:contentTypeScope="" ma:versionID="f63a1e1388a507d7266d75ab82301fef">
  <xsd:schema xmlns:xsd="http://www.w3.org/2001/XMLSchema" xmlns:xs="http://www.w3.org/2001/XMLSchema" xmlns:p="http://schemas.microsoft.com/office/2006/metadata/properties" xmlns:ns2="7b274f9b-95d6-4ed7-9ebf-806397660865" xmlns:ns3="63de57b2-bc14-4554-8ce6-7a531db3bd8b" targetNamespace="http://schemas.microsoft.com/office/2006/metadata/properties" ma:root="true" ma:fieldsID="94e06e3dda76734bf59e1a8a1f885303" ns2:_="" ns3:_="">
    <xsd:import namespace="7b274f9b-95d6-4ed7-9ebf-806397660865"/>
    <xsd:import namespace="63de57b2-bc14-4554-8ce6-7a531db3bd8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  <xsd:element ref="ns2:SpareParts_x002d__x00c1_guia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74f9b-95d6-4ed7-9ebf-8063976608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bb9e2a73-f419-4c44-99f5-cd310bbfdd7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SpareParts_x002d__x00c1_guia" ma:index="21" nillable="true" ma:displayName="Spare Parts -Águia" ma:format="Dropdown" ma:internalName="SpareParts_x002d__x00c1_guia">
      <xsd:simpleType>
        <xsd:restriction base="dms:Text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de57b2-bc14-4554-8ce6-7a531db3bd8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170cefd-07bc-40f3-92eb-3fbc30ebd6fd}" ma:internalName="TaxCatchAll" ma:showField="CatchAllData" ma:web="63de57b2-bc14-4554-8ce6-7a531db3bd8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3de57b2-bc14-4554-8ce6-7a531db3bd8b" xsi:nil="true"/>
    <SpareParts_x002d__x00c1_guia xmlns="7b274f9b-95d6-4ed7-9ebf-806397660865" xsi:nil="true"/>
    <lcf76f155ced4ddcb4097134ff3c332f xmlns="7b274f9b-95d6-4ed7-9ebf-8063976608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18AAB6B-6994-4401-815A-440BDA3AA2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274f9b-95d6-4ed7-9ebf-806397660865"/>
    <ds:schemaRef ds:uri="63de57b2-bc14-4554-8ce6-7a531db3bd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CD5BA7-D365-463D-B57E-CFC1AF177F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63F52F-ABE9-4270-A98F-B183C451DCF2}">
  <ds:schemaRefs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3de57b2-bc14-4554-8ce6-7a531db3bd8b"/>
    <ds:schemaRef ds:uri="7b274f9b-95d6-4ed7-9ebf-80639766086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1725</Words>
  <Application>Microsoft Office PowerPoint</Application>
  <PresentationFormat>Widescreen</PresentationFormat>
  <Paragraphs>759</Paragraphs>
  <Slides>20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Delivery</vt:lpstr>
      <vt:lpstr>Delivery Cd Black</vt:lpstr>
      <vt:lpstr>Symbol</vt:lpstr>
      <vt:lpstr>Verdana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Soares (DHL Supply Chain)</dc:creator>
  <cp:lastModifiedBy>Paulo Marcos Araujo Da Rocha (DHL Supply Chain)</cp:lastModifiedBy>
  <cp:revision>18</cp:revision>
  <dcterms:created xsi:type="dcterms:W3CDTF">2022-05-05T19:42:47Z</dcterms:created>
  <dcterms:modified xsi:type="dcterms:W3CDTF">2024-07-17T18:47:29Z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0x0101004DB9C0C1648BA54D978DD3978CC14A18</vt:lpwstr>
  </property>
  <property fmtid="{D5CDD505-2E9C-101B-9397-08002B2CF9AE}" pid="3" name="MediaServiceImageTags">
    <vt:lpwstr/>
  </property>
  <property fmtid="{D5CDD505-2E9C-101B-9397-08002B2CF9AE}" pid="4" name="MSIP_Label_736915f3-2f02-4945-8997-f2963298db46_Enabled">
    <vt:lpwstr>true</vt:lpwstr>
  </property>
  <property fmtid="{D5CDD505-2E9C-101B-9397-08002B2CF9AE}" pid="5" name="MSIP_Label_736915f3-2f02-4945-8997-f2963298db46_SetDate">
    <vt:lpwstr>2023-04-11T20:58:07Z</vt:lpwstr>
  </property>
  <property fmtid="{D5CDD505-2E9C-101B-9397-08002B2CF9AE}" pid="6" name="MSIP_Label_736915f3-2f02-4945-8997-f2963298db46_Method">
    <vt:lpwstr>Standard</vt:lpwstr>
  </property>
  <property fmtid="{D5CDD505-2E9C-101B-9397-08002B2CF9AE}" pid="7" name="MSIP_Label_736915f3-2f02-4945-8997-f2963298db46_Name">
    <vt:lpwstr>Internal</vt:lpwstr>
  </property>
  <property fmtid="{D5CDD505-2E9C-101B-9397-08002B2CF9AE}" pid="8" name="MSIP_Label_736915f3-2f02-4945-8997-f2963298db46_SiteId">
    <vt:lpwstr>cd99fef8-1cd3-4a2a-9bdf-15531181d65e</vt:lpwstr>
  </property>
  <property fmtid="{D5CDD505-2E9C-101B-9397-08002B2CF9AE}" pid="9" name="MSIP_Label_736915f3-2f02-4945-8997-f2963298db46_ActionId">
    <vt:lpwstr>8096ec03-1aef-48b7-828f-5790efe9c496</vt:lpwstr>
  </property>
  <property fmtid="{D5CDD505-2E9C-101B-9397-08002B2CF9AE}" pid="10" name="MSIP_Label_736915f3-2f02-4945-8997-f2963298db46_ContentBits">
    <vt:lpwstr>1</vt:lpwstr>
  </property>
</Properties>
</file>